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Lst>
  <p:notesMasterIdLst>
    <p:notesMasterId r:id="rId95"/>
  </p:notesMasterIdLst>
  <p:sldIdLst>
    <p:sldId id="264" r:id="rId2"/>
    <p:sldId id="267" r:id="rId3"/>
    <p:sldId id="417" r:id="rId4"/>
    <p:sldId id="495" r:id="rId5"/>
    <p:sldId id="416" r:id="rId6"/>
    <p:sldId id="399" r:id="rId7"/>
    <p:sldId id="419" r:id="rId8"/>
    <p:sldId id="420" r:id="rId9"/>
    <p:sldId id="421" r:id="rId10"/>
    <p:sldId id="422" r:id="rId11"/>
    <p:sldId id="423" r:id="rId12"/>
    <p:sldId id="424" r:id="rId13"/>
    <p:sldId id="427" r:id="rId14"/>
    <p:sldId id="426" r:id="rId15"/>
    <p:sldId id="418" r:id="rId16"/>
    <p:sldId id="459" r:id="rId17"/>
    <p:sldId id="460" r:id="rId18"/>
    <p:sldId id="428" r:id="rId19"/>
    <p:sldId id="461" r:id="rId20"/>
    <p:sldId id="462" r:id="rId21"/>
    <p:sldId id="463" r:id="rId22"/>
    <p:sldId id="464" r:id="rId23"/>
    <p:sldId id="434" r:id="rId24"/>
    <p:sldId id="433" r:id="rId25"/>
    <p:sldId id="432" r:id="rId26"/>
    <p:sldId id="465" r:id="rId27"/>
    <p:sldId id="493" r:id="rId28"/>
    <p:sldId id="494" r:id="rId29"/>
    <p:sldId id="466" r:id="rId30"/>
    <p:sldId id="468" r:id="rId31"/>
    <p:sldId id="467" r:id="rId32"/>
    <p:sldId id="496" r:id="rId33"/>
    <p:sldId id="497" r:id="rId34"/>
    <p:sldId id="470" r:id="rId35"/>
    <p:sldId id="471" r:id="rId36"/>
    <p:sldId id="474" r:id="rId37"/>
    <p:sldId id="475" r:id="rId38"/>
    <p:sldId id="476" r:id="rId39"/>
    <p:sldId id="477" r:id="rId40"/>
    <p:sldId id="498" r:id="rId41"/>
    <p:sldId id="499" r:id="rId42"/>
    <p:sldId id="500" r:id="rId43"/>
    <p:sldId id="501" r:id="rId44"/>
    <p:sldId id="478" r:id="rId45"/>
    <p:sldId id="479" r:id="rId46"/>
    <p:sldId id="480" r:id="rId47"/>
    <p:sldId id="481" r:id="rId48"/>
    <p:sldId id="502" r:id="rId49"/>
    <p:sldId id="503" r:id="rId50"/>
    <p:sldId id="504" r:id="rId51"/>
    <p:sldId id="505" r:id="rId52"/>
    <p:sldId id="506" r:id="rId53"/>
    <p:sldId id="507" r:id="rId54"/>
    <p:sldId id="482" r:id="rId55"/>
    <p:sldId id="483" r:id="rId56"/>
    <p:sldId id="484" r:id="rId57"/>
    <p:sldId id="485" r:id="rId58"/>
    <p:sldId id="486" r:id="rId59"/>
    <p:sldId id="508" r:id="rId60"/>
    <p:sldId id="509" r:id="rId61"/>
    <p:sldId id="510" r:id="rId62"/>
    <p:sldId id="511" r:id="rId63"/>
    <p:sldId id="513" r:id="rId64"/>
    <p:sldId id="514" r:id="rId65"/>
    <p:sldId id="489" r:id="rId66"/>
    <p:sldId id="515" r:id="rId67"/>
    <p:sldId id="516" r:id="rId68"/>
    <p:sldId id="517" r:id="rId69"/>
    <p:sldId id="519" r:id="rId70"/>
    <p:sldId id="520" r:id="rId71"/>
    <p:sldId id="521" r:id="rId72"/>
    <p:sldId id="523" r:id="rId73"/>
    <p:sldId id="524" r:id="rId74"/>
    <p:sldId id="525" r:id="rId75"/>
    <p:sldId id="527" r:id="rId76"/>
    <p:sldId id="528" r:id="rId77"/>
    <p:sldId id="529" r:id="rId78"/>
    <p:sldId id="534" r:id="rId79"/>
    <p:sldId id="535" r:id="rId80"/>
    <p:sldId id="536" r:id="rId81"/>
    <p:sldId id="538" r:id="rId82"/>
    <p:sldId id="551" r:id="rId83"/>
    <p:sldId id="540" r:id="rId84"/>
    <p:sldId id="552" r:id="rId85"/>
    <p:sldId id="553" r:id="rId86"/>
    <p:sldId id="554" r:id="rId87"/>
    <p:sldId id="555" r:id="rId88"/>
    <p:sldId id="556" r:id="rId89"/>
    <p:sldId id="557" r:id="rId90"/>
    <p:sldId id="558" r:id="rId91"/>
    <p:sldId id="559" r:id="rId92"/>
    <p:sldId id="560" r:id="rId93"/>
    <p:sldId id="306" r:id="rId94"/>
  </p:sldIdLst>
  <p:sldSz cx="9144000" cy="6858000" type="screen4x3"/>
  <p:notesSz cx="7099300" cy="10234613"/>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3366CC"/>
    <a:srgbClr val="0000CC"/>
    <a:srgbClr val="0054A7"/>
    <a:srgbClr val="00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85" autoAdjust="0"/>
    <p:restoredTop sz="94575" autoAdjust="0"/>
  </p:normalViewPr>
  <p:slideViewPr>
    <p:cSldViewPr>
      <p:cViewPr>
        <p:scale>
          <a:sx n="75" d="100"/>
          <a:sy n="75" d="100"/>
        </p:scale>
        <p:origin x="-2988" y="-804"/>
      </p:cViewPr>
      <p:guideLst>
        <p:guide orient="horz" pos="1570"/>
        <p:guide pos="657"/>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a:noFill/>
          </a:ln>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3075" name="Rectangle 3"/>
          <p:cNvSpPr>
            <a:spLocks noGrp="1" noChangeArrowheads="1"/>
          </p:cNvSpPr>
          <p:nvPr>
            <p:ph type="dt" idx="1"/>
          </p:nvPr>
        </p:nvSpPr>
        <p:spPr bwMode="auto">
          <a:xfrm>
            <a:off x="4021138" y="0"/>
            <a:ext cx="3076575" cy="511175"/>
          </a:xfrm>
          <a:prstGeom prst="rect">
            <a:avLst/>
          </a:prstGeom>
          <a:noFill/>
          <a:ln>
            <a:noFill/>
          </a:ln>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3076" name="Rectangle 5"/>
          <p:cNvSpPr>
            <a:spLocks noGrp="1" noChangeArrowheads="1"/>
          </p:cNvSpPr>
          <p:nvPr>
            <p:ph type="body" sz="quarter" idx="3"/>
          </p:nvPr>
        </p:nvSpPr>
        <p:spPr bwMode="auto">
          <a:xfrm>
            <a:off x="709613" y="4860925"/>
            <a:ext cx="5678487" cy="4606925"/>
          </a:xfrm>
          <a:prstGeom prst="rect">
            <a:avLst/>
          </a:prstGeom>
          <a:noFill/>
          <a:ln>
            <a:noFill/>
          </a:ln>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077" name="Rectangle 6"/>
          <p:cNvSpPr>
            <a:spLocks noGrp="1" noChangeArrowheads="1"/>
          </p:cNvSpPr>
          <p:nvPr>
            <p:ph type="ftr" sz="quarter" idx="4"/>
          </p:nvPr>
        </p:nvSpPr>
        <p:spPr bwMode="auto">
          <a:xfrm>
            <a:off x="0" y="9721850"/>
            <a:ext cx="3076575" cy="511175"/>
          </a:xfrm>
          <a:prstGeom prst="rect">
            <a:avLst/>
          </a:prstGeom>
          <a:noFill/>
          <a:ln>
            <a:noFill/>
          </a:ln>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3078" name="Rectangle 7"/>
          <p:cNvSpPr>
            <a:spLocks noGrp="1" noChangeArrowheads="1"/>
          </p:cNvSpPr>
          <p:nvPr>
            <p:ph type="sldNum" sz="quarter" idx="5"/>
          </p:nvPr>
        </p:nvSpPr>
        <p:spPr bwMode="auto">
          <a:xfrm>
            <a:off x="4021138" y="9721850"/>
            <a:ext cx="3076575" cy="511175"/>
          </a:xfrm>
          <a:prstGeom prst="rect">
            <a:avLst/>
          </a:prstGeom>
          <a:noFill/>
          <a:ln>
            <a:noFill/>
          </a:ln>
          <a:extLst/>
        </p:spPr>
        <p:txBody>
          <a:bodyPr vert="horz" wrap="square" lIns="91440" tIns="45720" rIns="91440" bIns="45720" numCol="1" anchor="b" anchorCtr="0" compatLnSpc="1">
            <a:prstTxWarp prst="textNoShape">
              <a:avLst/>
            </a:prstTxWarp>
          </a:bodyPr>
          <a:lstStyle>
            <a:lvl1pPr algn="r">
              <a:defRPr sz="1200"/>
            </a:lvl1pPr>
          </a:lstStyle>
          <a:p>
            <a:pPr>
              <a:defRPr/>
            </a:pPr>
            <a:fld id="{9AE785C5-7913-4E57-BB67-1ECFFB71BF28}" type="slidenum">
              <a:rPr lang="en-US" altLang="zh-CN"/>
              <a:pPr>
                <a:defRPr/>
              </a:pPr>
              <a:t>‹#›</a:t>
            </a:fld>
            <a:endParaRPr lang="en-US" altLang="zh-CN"/>
          </a:p>
        </p:txBody>
      </p:sp>
    </p:spTree>
    <p:extLst>
      <p:ext uri="{BB962C8B-B14F-4D97-AF65-F5344CB8AC3E}">
        <p14:creationId xmlns:p14="http://schemas.microsoft.com/office/powerpoint/2010/main" val="24705910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a:prstGeom prst="rect">
            <a:avLst/>
          </a:prstGeom>
          <a:noFill/>
          <a:ln w="12700">
            <a:solidFill>
              <a:prstClr val="black"/>
            </a:solidFill>
          </a:ln>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AE785C5-7913-4E57-BB67-1ECFFB71BF28}" type="slidenum">
              <a:rPr lang="en-US" altLang="zh-CN" smtClean="0"/>
              <a:pPr>
                <a:defRPr/>
              </a:pPr>
              <a:t>5</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p:cNvSpPr>
          <p:nvPr>
            <p:ph type="sldImg"/>
          </p:nvPr>
        </p:nvSpPr>
        <p:spPr bwMode="auto">
          <a:xfrm>
            <a:off x="992188" y="768350"/>
            <a:ext cx="5114925" cy="3836988"/>
          </a:xfrm>
          <a:prstGeom prst="rect">
            <a:avLst/>
          </a:prstGeom>
          <a:noFill/>
          <a:ln w="12700">
            <a:solidFill>
              <a:srgbClr val="000000"/>
            </a:solidFill>
            <a:miter lim="800000"/>
            <a:headEnd/>
            <a:tailEnd/>
          </a:ln>
        </p:spPr>
      </p:sp>
      <p:sp>
        <p:nvSpPr>
          <p:cNvPr id="16387" name="备注占位符 2"/>
          <p:cNvSpPr>
            <a:spLocks noGrp="1"/>
          </p:cNvSpPr>
          <p:nvPr>
            <p:ph type="body" idx="1"/>
          </p:nvPr>
        </p:nvSpPr>
        <p:spPr>
          <a:noFill/>
        </p:spPr>
        <p:txBody>
          <a:bodyPr/>
          <a:lstStyle/>
          <a:p>
            <a:endParaRPr lang="zh-CN" altLang="en-US" smtClean="0"/>
          </a:p>
        </p:txBody>
      </p:sp>
      <p:sp>
        <p:nvSpPr>
          <p:cNvPr id="16388" name="灯片编号占位符 3"/>
          <p:cNvSpPr>
            <a:spLocks noGrp="1"/>
          </p:cNvSpPr>
          <p:nvPr>
            <p:ph type="sldNum" sz="quarter" idx="5"/>
          </p:nvPr>
        </p:nvSpPr>
        <p:spPr>
          <a:noFill/>
          <a:ln>
            <a:miter lim="800000"/>
            <a:headEnd/>
            <a:tailEnd/>
          </a:ln>
        </p:spPr>
        <p:txBody>
          <a:bodyPr/>
          <a:lstStyle/>
          <a:p>
            <a:pPr>
              <a:buFontTx/>
              <a:buNone/>
            </a:pPr>
            <a:fld id="{B946E595-4A03-4A8C-AAEA-82E826A2E327}" type="slidenum">
              <a:rPr lang="en-US" altLang="zh-CN" smtClean="0"/>
              <a:pPr>
                <a:buFontTx/>
                <a:buNone/>
              </a:pPr>
              <a:t>64</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p:cNvSpPr>
          <p:nvPr>
            <p:ph type="sldImg"/>
          </p:nvPr>
        </p:nvSpPr>
        <p:spPr bwMode="auto">
          <a:xfrm>
            <a:off x="992188" y="768350"/>
            <a:ext cx="5114925" cy="3836988"/>
          </a:xfrm>
          <a:prstGeom prst="rect">
            <a:avLst/>
          </a:prstGeom>
          <a:noFill/>
          <a:ln w="12700">
            <a:solidFill>
              <a:srgbClr val="000000"/>
            </a:solidFill>
            <a:miter lim="800000"/>
            <a:headEnd/>
            <a:tailEnd/>
          </a:ln>
        </p:spPr>
      </p:sp>
      <p:sp>
        <p:nvSpPr>
          <p:cNvPr id="15363" name="备注占位符 2"/>
          <p:cNvSpPr>
            <a:spLocks noGrp="1"/>
          </p:cNvSpPr>
          <p:nvPr>
            <p:ph type="body" idx="1"/>
          </p:nvPr>
        </p:nvSpPr>
        <p:spPr>
          <a:noFill/>
        </p:spPr>
        <p:txBody>
          <a:bodyPr/>
          <a:lstStyle/>
          <a:p>
            <a:endParaRPr lang="zh-CN" altLang="en-US" smtClean="0"/>
          </a:p>
        </p:txBody>
      </p:sp>
      <p:sp>
        <p:nvSpPr>
          <p:cNvPr id="15364" name="灯片编号占位符 3"/>
          <p:cNvSpPr>
            <a:spLocks noGrp="1"/>
          </p:cNvSpPr>
          <p:nvPr>
            <p:ph type="sldNum" sz="quarter" idx="5"/>
          </p:nvPr>
        </p:nvSpPr>
        <p:spPr>
          <a:noFill/>
          <a:ln>
            <a:miter lim="800000"/>
            <a:headEnd/>
            <a:tailEnd/>
          </a:ln>
        </p:spPr>
        <p:txBody>
          <a:bodyPr/>
          <a:lstStyle/>
          <a:p>
            <a:pPr>
              <a:buFontTx/>
              <a:buNone/>
            </a:pPr>
            <a:fld id="{3DD37075-2B27-43FB-8A81-D23E846CB687}" type="slidenum">
              <a:rPr lang="en-US" altLang="zh-CN" smtClean="0"/>
              <a:pPr>
                <a:buFontTx/>
                <a:buNone/>
              </a:pPr>
              <a:t>6</a:t>
            </a:fld>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p:cNvSpPr>
          <p:nvPr>
            <p:ph type="sldImg"/>
          </p:nvPr>
        </p:nvSpPr>
        <p:spPr bwMode="auto">
          <a:xfrm>
            <a:off x="992188" y="768350"/>
            <a:ext cx="5114925" cy="3836988"/>
          </a:xfrm>
          <a:prstGeom prst="rect">
            <a:avLst/>
          </a:prstGeom>
          <a:noFill/>
          <a:ln w="12700">
            <a:solidFill>
              <a:srgbClr val="000000"/>
            </a:solidFill>
            <a:miter lim="800000"/>
            <a:headEnd/>
            <a:tailEnd/>
          </a:ln>
        </p:spPr>
      </p:sp>
      <p:sp>
        <p:nvSpPr>
          <p:cNvPr id="16387" name="备注占位符 2"/>
          <p:cNvSpPr>
            <a:spLocks noGrp="1"/>
          </p:cNvSpPr>
          <p:nvPr>
            <p:ph type="body" idx="1"/>
          </p:nvPr>
        </p:nvSpPr>
        <p:spPr>
          <a:noFill/>
        </p:spPr>
        <p:txBody>
          <a:bodyPr/>
          <a:lstStyle/>
          <a:p>
            <a:endParaRPr lang="zh-CN" altLang="en-US" smtClean="0"/>
          </a:p>
        </p:txBody>
      </p:sp>
      <p:sp>
        <p:nvSpPr>
          <p:cNvPr id="16388" name="灯片编号占位符 3"/>
          <p:cNvSpPr>
            <a:spLocks noGrp="1"/>
          </p:cNvSpPr>
          <p:nvPr>
            <p:ph type="sldNum" sz="quarter" idx="5"/>
          </p:nvPr>
        </p:nvSpPr>
        <p:spPr>
          <a:noFill/>
          <a:ln>
            <a:miter lim="800000"/>
            <a:headEnd/>
            <a:tailEnd/>
          </a:ln>
        </p:spPr>
        <p:txBody>
          <a:bodyPr/>
          <a:lstStyle/>
          <a:p>
            <a:pPr>
              <a:buFontTx/>
              <a:buNone/>
            </a:pPr>
            <a:fld id="{B946E595-4A03-4A8C-AAEA-82E826A2E327}" type="slidenum">
              <a:rPr lang="en-US" altLang="zh-CN" smtClean="0"/>
              <a:pPr>
                <a:buFontTx/>
                <a:buNone/>
              </a:pPr>
              <a:t>7</a:t>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p:cNvSpPr>
          <p:nvPr>
            <p:ph type="sldImg"/>
          </p:nvPr>
        </p:nvSpPr>
        <p:spPr bwMode="auto">
          <a:xfrm>
            <a:off x="992188" y="768350"/>
            <a:ext cx="5114925" cy="3836988"/>
          </a:xfrm>
          <a:prstGeom prst="rect">
            <a:avLst/>
          </a:prstGeom>
          <a:noFill/>
          <a:ln w="12700">
            <a:solidFill>
              <a:srgbClr val="000000"/>
            </a:solidFill>
            <a:miter lim="800000"/>
            <a:headEnd/>
            <a:tailEnd/>
          </a:ln>
        </p:spPr>
      </p:sp>
      <p:sp>
        <p:nvSpPr>
          <p:cNvPr id="17411" name="备注占位符 2"/>
          <p:cNvSpPr>
            <a:spLocks noGrp="1"/>
          </p:cNvSpPr>
          <p:nvPr>
            <p:ph type="body" idx="1"/>
          </p:nvPr>
        </p:nvSpPr>
        <p:spPr>
          <a:noFill/>
        </p:spPr>
        <p:txBody>
          <a:bodyPr/>
          <a:lstStyle/>
          <a:p>
            <a:endParaRPr lang="zh-CN" altLang="en-US" smtClean="0"/>
          </a:p>
        </p:txBody>
      </p:sp>
      <p:sp>
        <p:nvSpPr>
          <p:cNvPr id="17412" name="灯片编号占位符 3"/>
          <p:cNvSpPr>
            <a:spLocks noGrp="1"/>
          </p:cNvSpPr>
          <p:nvPr>
            <p:ph type="sldNum" sz="quarter" idx="5"/>
          </p:nvPr>
        </p:nvSpPr>
        <p:spPr>
          <a:noFill/>
          <a:ln>
            <a:miter lim="800000"/>
            <a:headEnd/>
            <a:tailEnd/>
          </a:ln>
        </p:spPr>
        <p:txBody>
          <a:bodyPr/>
          <a:lstStyle/>
          <a:p>
            <a:pPr>
              <a:buFontTx/>
              <a:buNone/>
            </a:pPr>
            <a:fld id="{BBABAD2C-C0D3-476E-A903-0DBF71594C2C}" type="slidenum">
              <a:rPr lang="en-US" altLang="zh-CN" smtClean="0"/>
              <a:pPr>
                <a:buFontTx/>
                <a:buNone/>
              </a:pPr>
              <a:t>9</a:t>
            </a:fld>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p:cNvSpPr>
          <p:nvPr>
            <p:ph type="sldImg"/>
          </p:nvPr>
        </p:nvSpPr>
        <p:spPr bwMode="auto">
          <a:xfrm>
            <a:off x="992188" y="768350"/>
            <a:ext cx="5114925" cy="3836988"/>
          </a:xfrm>
          <a:prstGeom prst="rect">
            <a:avLst/>
          </a:prstGeom>
          <a:noFill/>
          <a:ln w="12700">
            <a:solidFill>
              <a:srgbClr val="000000"/>
            </a:solidFill>
            <a:miter lim="800000"/>
            <a:headEnd/>
            <a:tailEnd/>
          </a:ln>
        </p:spPr>
      </p:sp>
      <p:sp>
        <p:nvSpPr>
          <p:cNvPr id="18435" name="备注占位符 2"/>
          <p:cNvSpPr>
            <a:spLocks noGrp="1"/>
          </p:cNvSpPr>
          <p:nvPr>
            <p:ph type="body" idx="1"/>
          </p:nvPr>
        </p:nvSpPr>
        <p:spPr>
          <a:noFill/>
        </p:spPr>
        <p:txBody>
          <a:bodyPr/>
          <a:lstStyle/>
          <a:p>
            <a:endParaRPr lang="zh-CN" altLang="en-US" smtClean="0"/>
          </a:p>
        </p:txBody>
      </p:sp>
      <p:sp>
        <p:nvSpPr>
          <p:cNvPr id="18436" name="灯片编号占位符 3"/>
          <p:cNvSpPr>
            <a:spLocks noGrp="1"/>
          </p:cNvSpPr>
          <p:nvPr>
            <p:ph type="sldNum" sz="quarter" idx="5"/>
          </p:nvPr>
        </p:nvSpPr>
        <p:spPr>
          <a:noFill/>
          <a:ln>
            <a:miter lim="800000"/>
            <a:headEnd/>
            <a:tailEnd/>
          </a:ln>
        </p:spPr>
        <p:txBody>
          <a:bodyPr/>
          <a:lstStyle/>
          <a:p>
            <a:pPr>
              <a:buFontTx/>
              <a:buNone/>
            </a:pPr>
            <a:fld id="{0D2C5569-15D9-4BBC-B411-4AEED7E09575}" type="slidenum">
              <a:rPr lang="en-US" altLang="zh-CN" smtClean="0"/>
              <a:pPr>
                <a:buFontTx/>
                <a:buNone/>
              </a:pPr>
              <a:t>10</a:t>
            </a:fld>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p:cNvSpPr>
          <p:nvPr>
            <p:ph type="sldImg"/>
          </p:nvPr>
        </p:nvSpPr>
        <p:spPr bwMode="auto">
          <a:xfrm>
            <a:off x="992188" y="768350"/>
            <a:ext cx="5114925" cy="3836988"/>
          </a:xfrm>
          <a:prstGeom prst="rect">
            <a:avLst/>
          </a:prstGeom>
          <a:noFill/>
          <a:ln w="12700">
            <a:solidFill>
              <a:srgbClr val="000000"/>
            </a:solidFill>
            <a:miter lim="800000"/>
            <a:headEnd/>
            <a:tailEnd/>
          </a:ln>
        </p:spPr>
      </p:sp>
      <p:sp>
        <p:nvSpPr>
          <p:cNvPr id="16387" name="备注占位符 2"/>
          <p:cNvSpPr>
            <a:spLocks noGrp="1"/>
          </p:cNvSpPr>
          <p:nvPr>
            <p:ph type="body" idx="1"/>
          </p:nvPr>
        </p:nvSpPr>
        <p:spPr>
          <a:noFill/>
        </p:spPr>
        <p:txBody>
          <a:bodyPr/>
          <a:lstStyle/>
          <a:p>
            <a:endParaRPr lang="zh-CN" altLang="en-US" smtClean="0"/>
          </a:p>
        </p:txBody>
      </p:sp>
      <p:sp>
        <p:nvSpPr>
          <p:cNvPr id="16388" name="灯片编号占位符 3"/>
          <p:cNvSpPr>
            <a:spLocks noGrp="1"/>
          </p:cNvSpPr>
          <p:nvPr>
            <p:ph type="sldNum" sz="quarter" idx="5"/>
          </p:nvPr>
        </p:nvSpPr>
        <p:spPr>
          <a:noFill/>
          <a:ln>
            <a:miter lim="800000"/>
            <a:headEnd/>
            <a:tailEnd/>
          </a:ln>
        </p:spPr>
        <p:txBody>
          <a:bodyPr/>
          <a:lstStyle/>
          <a:p>
            <a:pPr>
              <a:buFontTx/>
              <a:buNone/>
            </a:pPr>
            <a:fld id="{B946E595-4A03-4A8C-AAEA-82E826A2E327}" type="slidenum">
              <a:rPr lang="en-US" altLang="zh-CN" smtClean="0"/>
              <a:pPr>
                <a:buFontTx/>
                <a:buNone/>
              </a:pPr>
              <a:t>16</a:t>
            </a:fld>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p:cNvSpPr>
          <p:nvPr>
            <p:ph type="sldImg"/>
          </p:nvPr>
        </p:nvSpPr>
        <p:spPr bwMode="auto">
          <a:xfrm>
            <a:off x="992188" y="768350"/>
            <a:ext cx="5114925" cy="3836988"/>
          </a:xfrm>
          <a:prstGeom prst="rect">
            <a:avLst/>
          </a:prstGeom>
          <a:noFill/>
          <a:ln w="12700">
            <a:solidFill>
              <a:srgbClr val="000000"/>
            </a:solidFill>
            <a:miter lim="800000"/>
            <a:headEnd/>
            <a:tailEnd/>
          </a:ln>
        </p:spPr>
      </p:sp>
      <p:sp>
        <p:nvSpPr>
          <p:cNvPr id="16387" name="备注占位符 2"/>
          <p:cNvSpPr>
            <a:spLocks noGrp="1"/>
          </p:cNvSpPr>
          <p:nvPr>
            <p:ph type="body" idx="1"/>
          </p:nvPr>
        </p:nvSpPr>
        <p:spPr>
          <a:noFill/>
        </p:spPr>
        <p:txBody>
          <a:bodyPr/>
          <a:lstStyle/>
          <a:p>
            <a:endParaRPr lang="zh-CN" altLang="en-US" smtClean="0"/>
          </a:p>
        </p:txBody>
      </p:sp>
      <p:sp>
        <p:nvSpPr>
          <p:cNvPr id="16388" name="灯片编号占位符 3"/>
          <p:cNvSpPr>
            <a:spLocks noGrp="1"/>
          </p:cNvSpPr>
          <p:nvPr>
            <p:ph type="sldNum" sz="quarter" idx="5"/>
          </p:nvPr>
        </p:nvSpPr>
        <p:spPr>
          <a:noFill/>
          <a:ln>
            <a:miter lim="800000"/>
            <a:headEnd/>
            <a:tailEnd/>
          </a:ln>
        </p:spPr>
        <p:txBody>
          <a:bodyPr/>
          <a:lstStyle/>
          <a:p>
            <a:pPr>
              <a:buFontTx/>
              <a:buNone/>
            </a:pPr>
            <a:fld id="{B946E595-4A03-4A8C-AAEA-82E826A2E327}" type="slidenum">
              <a:rPr lang="en-US" altLang="zh-CN" smtClean="0"/>
              <a:pPr>
                <a:buFontTx/>
                <a:buNone/>
              </a:pPr>
              <a:t>20</a:t>
            </a:fld>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p:cNvSpPr>
          <p:nvPr>
            <p:ph type="sldImg"/>
          </p:nvPr>
        </p:nvSpPr>
        <p:spPr bwMode="auto">
          <a:xfrm>
            <a:off x="992188" y="768350"/>
            <a:ext cx="5114925" cy="3836988"/>
          </a:xfrm>
          <a:prstGeom prst="rect">
            <a:avLst/>
          </a:prstGeom>
          <a:noFill/>
          <a:ln w="12700">
            <a:solidFill>
              <a:srgbClr val="000000"/>
            </a:solidFill>
            <a:miter lim="800000"/>
            <a:headEnd/>
            <a:tailEnd/>
          </a:ln>
        </p:spPr>
      </p:sp>
      <p:sp>
        <p:nvSpPr>
          <p:cNvPr id="15363" name="备注占位符 2"/>
          <p:cNvSpPr>
            <a:spLocks noGrp="1"/>
          </p:cNvSpPr>
          <p:nvPr>
            <p:ph type="body" idx="1"/>
          </p:nvPr>
        </p:nvSpPr>
        <p:spPr>
          <a:noFill/>
        </p:spPr>
        <p:txBody>
          <a:bodyPr/>
          <a:lstStyle/>
          <a:p>
            <a:endParaRPr lang="zh-CN" altLang="en-US" smtClean="0"/>
          </a:p>
        </p:txBody>
      </p:sp>
      <p:sp>
        <p:nvSpPr>
          <p:cNvPr id="15364" name="灯片编号占位符 3"/>
          <p:cNvSpPr>
            <a:spLocks noGrp="1"/>
          </p:cNvSpPr>
          <p:nvPr>
            <p:ph type="sldNum" sz="quarter" idx="5"/>
          </p:nvPr>
        </p:nvSpPr>
        <p:spPr>
          <a:noFill/>
          <a:ln>
            <a:miter lim="800000"/>
            <a:headEnd/>
            <a:tailEnd/>
          </a:ln>
        </p:spPr>
        <p:txBody>
          <a:bodyPr/>
          <a:lstStyle/>
          <a:p>
            <a:pPr>
              <a:buFontTx/>
              <a:buNone/>
            </a:pPr>
            <a:fld id="{3DD37075-2B27-43FB-8A81-D23E846CB687}" type="slidenum">
              <a:rPr lang="en-US" altLang="zh-CN" smtClean="0"/>
              <a:pPr>
                <a:buFontTx/>
                <a:buNone/>
              </a:pPr>
              <a:t>32</a:t>
            </a:fld>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p:cNvSpPr>
          <p:nvPr>
            <p:ph type="sldImg"/>
          </p:nvPr>
        </p:nvSpPr>
        <p:spPr bwMode="auto">
          <a:xfrm>
            <a:off x="992188" y="768350"/>
            <a:ext cx="5114925" cy="3836988"/>
          </a:xfrm>
          <a:prstGeom prst="rect">
            <a:avLst/>
          </a:prstGeom>
          <a:noFill/>
          <a:ln w="12700">
            <a:solidFill>
              <a:srgbClr val="000000"/>
            </a:solidFill>
            <a:miter lim="800000"/>
            <a:headEnd/>
            <a:tailEnd/>
          </a:ln>
        </p:spPr>
      </p:sp>
      <p:sp>
        <p:nvSpPr>
          <p:cNvPr id="16387" name="备注占位符 2"/>
          <p:cNvSpPr>
            <a:spLocks noGrp="1"/>
          </p:cNvSpPr>
          <p:nvPr>
            <p:ph type="body" idx="1"/>
          </p:nvPr>
        </p:nvSpPr>
        <p:spPr>
          <a:noFill/>
        </p:spPr>
        <p:txBody>
          <a:bodyPr/>
          <a:lstStyle/>
          <a:p>
            <a:endParaRPr lang="zh-CN" altLang="en-US" smtClean="0"/>
          </a:p>
        </p:txBody>
      </p:sp>
      <p:sp>
        <p:nvSpPr>
          <p:cNvPr id="16388" name="灯片编号占位符 3"/>
          <p:cNvSpPr>
            <a:spLocks noGrp="1"/>
          </p:cNvSpPr>
          <p:nvPr>
            <p:ph type="sldNum" sz="quarter" idx="5"/>
          </p:nvPr>
        </p:nvSpPr>
        <p:spPr>
          <a:noFill/>
          <a:ln>
            <a:miter lim="800000"/>
            <a:headEnd/>
            <a:tailEnd/>
          </a:ln>
        </p:spPr>
        <p:txBody>
          <a:bodyPr/>
          <a:lstStyle/>
          <a:p>
            <a:pPr>
              <a:buFontTx/>
              <a:buNone/>
            </a:pPr>
            <a:fld id="{B946E595-4A03-4A8C-AAEA-82E826A2E327}" type="slidenum">
              <a:rPr lang="en-US" altLang="zh-CN" smtClean="0"/>
              <a:pPr>
                <a:buFontTx/>
                <a:buNone/>
              </a:pPr>
              <a:t>33</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7F103034-2D66-4229-9CE8-03D771383DBF}"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AFF36F89-72AE-4F07-A1D2-30985FB058C2}"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0D8E5960-4AE2-44C8-9E24-789C76F4C633}"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smtClean="0"/>
            </a:lvl1pPr>
          </a:lstStyle>
          <a:p>
            <a:pPr>
              <a:defRPr/>
            </a:pPr>
            <a:fld id="{D59FA626-6745-4A1C-8237-B6ED4A550E83}" type="slidenum">
              <a:rPr lang="zh-CN" altLang="en-US"/>
              <a:pPr>
                <a:defRPr/>
              </a:pPr>
              <a:t>‹#›</a:t>
            </a:fld>
            <a:endParaRPr lang="en-US" sz="18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331640" y="274638"/>
            <a:ext cx="7355160" cy="778098"/>
          </a:xfrm>
          <a:prstGeom prst="rect">
            <a:avLst/>
          </a:prstGeo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196752"/>
            <a:ext cx="8229600" cy="5112568"/>
          </a:xfrm>
        </p:spPr>
        <p:txBody>
          <a:bodyPr/>
          <a:lstStyle>
            <a:lvl1pPr marL="342900" indent="-342900">
              <a:buFont typeface="Wingdings" panose="05000000000000000000" pitchFamily="2" charset="2"/>
              <a:buChar char="Ø"/>
              <a:defRPr>
                <a:solidFill>
                  <a:srgbClr val="FF0000"/>
                </a:solidFill>
              </a:defRPr>
            </a:lvl1pPr>
            <a:lvl2pPr marL="742950" indent="-285750">
              <a:buClr>
                <a:srgbClr val="FF0000"/>
              </a:buClr>
              <a:buFont typeface="Wingdings" panose="05000000000000000000" pitchFamily="2" charset="2"/>
              <a:buChar char="n"/>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8DA305ED-93C7-4456-BED4-70089F93C6F8}"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1E55144B-38EC-412A-8509-675252AF4DC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D86D8BD2-E098-4980-9266-BCA569AAB149}"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pPr>
              <a:defRPr/>
            </a:pPr>
            <a:fld id="{D6A444C0-49CE-4786-B2AF-17F1C0BD8682}"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478421C-9C4E-459F-8177-2E9BE0B0B5C7}"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0C835E8F-75DB-4CC3-9617-44DCB8FE9C88}"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4805DE7E-D3F3-4DC3-97A5-6836DD656679}"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B933505C-4F9E-47E4-82C4-43C43FE8AC29}"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7" name="Rectangle 6"/>
          <p:cNvSpPr>
            <a:spLocks noGrp="1" noChangeArrowheads="1"/>
          </p:cNvSpPr>
          <p:nvPr>
            <p:ph type="sldNum" sz="quarter" idx="4"/>
          </p:nvPr>
        </p:nvSpPr>
        <p:spPr bwMode="auto">
          <a:xfrm>
            <a:off x="6804025" y="6381750"/>
            <a:ext cx="2133600" cy="476250"/>
          </a:xfrm>
          <a:prstGeom prst="rect">
            <a:avLst/>
          </a:prstGeom>
          <a:noFill/>
          <a:ln>
            <a:noFill/>
          </a:ln>
          <a:extLst/>
        </p:spPr>
        <p:txBody>
          <a:bodyPr vert="horz" wrap="square" lIns="91440" tIns="45720" rIns="91440" bIns="45720" numCol="1" anchor="t" anchorCtr="0" compatLnSpc="1">
            <a:prstTxWarp prst="textNoShape">
              <a:avLst/>
            </a:prstTxWarp>
          </a:bodyPr>
          <a:lstStyle>
            <a:lvl1pPr algn="r">
              <a:defRPr sz="1400"/>
            </a:lvl1pPr>
          </a:lstStyle>
          <a:p>
            <a:pPr>
              <a:defRPr/>
            </a:pPr>
            <a:fld id="{27078011-1645-41A4-AC96-8A4D7F6AAA68}" type="slidenum">
              <a:rPr lang="en-US" altLang="zh-CN"/>
              <a:pPr>
                <a:defRPr/>
              </a:pPr>
              <a:t>‹#›</a:t>
            </a:fld>
            <a:endParaRPr lang="en-US" altLang="zh-CN"/>
          </a:p>
        </p:txBody>
      </p:sp>
      <p:sp>
        <p:nvSpPr>
          <p:cNvPr id="1028" name="Rectangle 7"/>
          <p:cNvSpPr>
            <a:spLocks noChangeArrowheads="1"/>
          </p:cNvSpPr>
          <p:nvPr userDrawn="1"/>
        </p:nvSpPr>
        <p:spPr bwMode="auto">
          <a:xfrm>
            <a:off x="0" y="6381750"/>
            <a:ext cx="9139238" cy="73025"/>
          </a:xfrm>
          <a:prstGeom prst="rect">
            <a:avLst/>
          </a:prstGeom>
          <a:gradFill rotWithShape="1">
            <a:gsLst>
              <a:gs pos="0">
                <a:srgbClr val="03D4A8"/>
              </a:gs>
              <a:gs pos="25000">
                <a:srgbClr val="21D6E0"/>
              </a:gs>
              <a:gs pos="75000">
                <a:srgbClr val="0087E6"/>
              </a:gs>
              <a:gs pos="100000">
                <a:srgbClr val="005CBF"/>
              </a:gs>
            </a:gsLst>
            <a:lin ang="0" scaled="1"/>
          </a:gradFill>
          <a:ln>
            <a:noFill/>
          </a:ln>
          <a:extLst/>
        </p:spPr>
        <p:txBody>
          <a:bodyPr wrap="none" lIns="91432" tIns="45717" rIns="91432" bIns="45717"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defRPr/>
            </a:pPr>
            <a:endParaRPr lang="zh-CN" altLang="en-US" smtClean="0">
              <a:latin typeface="Verdana" pitchFamily="34" charset="0"/>
            </a:endParaRPr>
          </a:p>
        </p:txBody>
      </p:sp>
      <p:sp>
        <p:nvSpPr>
          <p:cNvPr id="1029" name="Rectangle 8"/>
          <p:cNvSpPr>
            <a:spLocks noChangeArrowheads="1"/>
          </p:cNvSpPr>
          <p:nvPr userDrawn="1"/>
        </p:nvSpPr>
        <p:spPr bwMode="auto">
          <a:xfrm>
            <a:off x="0" y="1042988"/>
            <a:ext cx="9144000" cy="73025"/>
          </a:xfrm>
          <a:prstGeom prst="rect">
            <a:avLst/>
          </a:prstGeom>
          <a:gradFill rotWithShape="1">
            <a:gsLst>
              <a:gs pos="0">
                <a:srgbClr val="03D4A8"/>
              </a:gs>
              <a:gs pos="25000">
                <a:srgbClr val="21D6E0"/>
              </a:gs>
              <a:gs pos="75000">
                <a:srgbClr val="0087E6"/>
              </a:gs>
              <a:gs pos="100000">
                <a:srgbClr val="005CBF"/>
              </a:gs>
            </a:gsLst>
            <a:lin ang="0" scaled="1"/>
          </a:gradFill>
          <a:ln>
            <a:noFill/>
          </a:ln>
          <a:extLst/>
        </p:spPr>
        <p:txBody>
          <a:bodyPr wrap="none" lIns="91432" tIns="45717" rIns="91432" bIns="45717"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defRPr/>
            </a:pPr>
            <a:endParaRPr lang="zh-CN" altLang="en-US" smtClean="0">
              <a:solidFill>
                <a:srgbClr val="FF0000"/>
              </a:solidFill>
              <a:latin typeface="Verdana" pitchFamily="34" charset="0"/>
            </a:endParaRPr>
          </a:p>
        </p:txBody>
      </p:sp>
      <p:pic>
        <p:nvPicPr>
          <p:cNvPr id="1030" name="Picture 72" descr="图片1 拷贝"/>
          <p:cNvPicPr>
            <a:picLocks noChangeAspect="1" noChangeArrowheads="1"/>
          </p:cNvPicPr>
          <p:nvPr userDrawn="1"/>
        </p:nvPicPr>
        <p:blipFill>
          <a:blip r:embed="rId14"/>
          <a:srcRect/>
          <a:stretch>
            <a:fillRect/>
          </a:stretch>
        </p:blipFill>
        <p:spPr bwMode="auto">
          <a:xfrm>
            <a:off x="214313" y="142875"/>
            <a:ext cx="784225" cy="785813"/>
          </a:xfrm>
          <a:prstGeom prst="rect">
            <a:avLst/>
          </a:prstGeom>
          <a:noFill/>
          <a:ln w="9525">
            <a:noFill/>
            <a:miter lim="800000"/>
            <a:headEnd/>
            <a:tailEnd/>
          </a:ln>
        </p:spPr>
      </p:pic>
      <p:sp>
        <p:nvSpPr>
          <p:cNvPr id="1031" name="Rectangle 51"/>
          <p:cNvSpPr>
            <a:spLocks noChangeArrowheads="1"/>
          </p:cNvSpPr>
          <p:nvPr userDrawn="1"/>
        </p:nvSpPr>
        <p:spPr bwMode="auto">
          <a:xfrm>
            <a:off x="785813" y="214313"/>
            <a:ext cx="5446712" cy="889000"/>
          </a:xfrm>
          <a:prstGeom prst="rect">
            <a:avLst/>
          </a:prstGeom>
          <a:noFill/>
          <a:ln>
            <a:noFill/>
          </a:ln>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fontAlgn="b" hangingPunct="1">
              <a:defRPr/>
            </a:pPr>
            <a:endParaRPr lang="en-US" altLang="zh-CN" sz="3600" b="1" smtClean="0">
              <a:solidFill>
                <a:srgbClr val="800000"/>
              </a:solidFill>
              <a:latin typeface="黑体" pitchFamily="49" charset="-122"/>
              <a:ea typeface="黑体" pitchFamily="49" charset="-122"/>
            </a:endParaRPr>
          </a:p>
        </p:txBody>
      </p:sp>
      <p:sp>
        <p:nvSpPr>
          <p:cNvPr id="1032" name="Rectangle 4"/>
          <p:cNvSpPr>
            <a:spLocks noChangeArrowheads="1"/>
          </p:cNvSpPr>
          <p:nvPr/>
        </p:nvSpPr>
        <p:spPr bwMode="auto">
          <a:xfrm>
            <a:off x="4763" y="6443663"/>
            <a:ext cx="9144000" cy="450850"/>
          </a:xfrm>
          <a:prstGeom prst="rect">
            <a:avLst/>
          </a:prstGeom>
          <a:gradFill rotWithShape="1">
            <a:gsLst>
              <a:gs pos="0">
                <a:srgbClr val="EAEAEA"/>
              </a:gs>
              <a:gs pos="100000">
                <a:srgbClr val="6C6C6C"/>
              </a:gs>
            </a:gsLst>
            <a:lin ang="5400000" scaled="1"/>
          </a:gradFill>
          <a:ln>
            <a:noFill/>
          </a:ln>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defRPr/>
            </a:pPr>
            <a:r>
              <a:rPr lang="zh-CN" altLang="en-US" b="1" smtClean="0">
                <a:solidFill>
                  <a:srgbClr val="000066"/>
                </a:solidFill>
                <a:ea typeface="华文行楷" pitchFamily="2" charset="-122"/>
              </a:rPr>
              <a:t>中国汽车工程研究院股份有限公司   </a:t>
            </a:r>
            <a:r>
              <a:rPr lang="en-US" altLang="zh-CN" b="1" smtClean="0">
                <a:solidFill>
                  <a:srgbClr val="000066"/>
                </a:solidFill>
                <a:ea typeface="华文行楷" pitchFamily="2" charset="-122"/>
              </a:rPr>
              <a:t>www.caeri.com.cn</a:t>
            </a: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0" fontAlgn="base" hangingPunct="0">
        <a:spcBef>
          <a:spcPct val="0"/>
        </a:spcBef>
        <a:spcAft>
          <a:spcPct val="0"/>
        </a:spcAft>
        <a:defRPr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Font typeface="Wingdings" pitchFamily="2" charset="2"/>
        <a:buChar char="Ø"/>
        <a:defRPr sz="3200">
          <a:solidFill>
            <a:srgbClr val="FF0000"/>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e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3"/>
          <p:cNvPicPr>
            <a:picLocks noChangeAspect="1" noChangeArrowheads="1"/>
          </p:cNvPicPr>
          <p:nvPr/>
        </p:nvPicPr>
        <p:blipFill>
          <a:blip r:embed="rId2"/>
          <a:srcRect/>
          <a:stretch>
            <a:fillRect/>
          </a:stretch>
        </p:blipFill>
        <p:spPr bwMode="auto">
          <a:xfrm>
            <a:off x="0" y="2786063"/>
            <a:ext cx="9144000" cy="3595687"/>
          </a:xfrm>
          <a:prstGeom prst="rect">
            <a:avLst/>
          </a:prstGeom>
          <a:noFill/>
          <a:ln w="9525">
            <a:noFill/>
            <a:miter lim="800000"/>
            <a:headEnd/>
            <a:tailEnd/>
          </a:ln>
        </p:spPr>
      </p:pic>
      <p:sp>
        <p:nvSpPr>
          <p:cNvPr id="2051" name="Rectangle 2"/>
          <p:cNvSpPr>
            <a:spLocks noChangeArrowheads="1"/>
          </p:cNvSpPr>
          <p:nvPr/>
        </p:nvSpPr>
        <p:spPr bwMode="auto">
          <a:xfrm>
            <a:off x="1588" y="1017588"/>
            <a:ext cx="9144000" cy="1733550"/>
          </a:xfrm>
          <a:prstGeom prst="rect">
            <a:avLst/>
          </a:prstGeom>
          <a:solidFill>
            <a:srgbClr val="FFFFFF"/>
          </a:solidFill>
          <a:ln w="9525">
            <a:solidFill>
              <a:schemeClr val="bg1"/>
            </a:solidFill>
            <a:miter lim="800000"/>
            <a:headEnd/>
            <a:tailEnd/>
          </a:ln>
        </p:spPr>
        <p:txBody>
          <a:bodyPr/>
          <a:lstStyle/>
          <a:p>
            <a:pPr algn="ctr" eaLnBrk="0" hangingPunct="0">
              <a:spcBef>
                <a:spcPct val="20000"/>
              </a:spcBef>
              <a:spcAft>
                <a:spcPct val="20000"/>
              </a:spcAft>
              <a:buFontTx/>
              <a:buNone/>
            </a:pPr>
            <a:r>
              <a:rPr lang="en-US" altLang="zh-CN" sz="2000" b="1" dirty="0">
                <a:solidFill>
                  <a:srgbClr val="FF0000"/>
                </a:solidFill>
                <a:latin typeface="微软雅黑" pitchFamily="34" charset="-122"/>
                <a:ea typeface="微软雅黑" pitchFamily="34" charset="-122"/>
                <a:sym typeface="微软雅黑" pitchFamily="34" charset="-122"/>
              </a:rPr>
              <a:t>ECE </a:t>
            </a:r>
            <a:r>
              <a:rPr lang="en-US" altLang="zh-CN" sz="2000" b="1" dirty="0" smtClean="0">
                <a:solidFill>
                  <a:srgbClr val="FF0000"/>
                </a:solidFill>
                <a:latin typeface="微软雅黑" pitchFamily="34" charset="-122"/>
                <a:ea typeface="微软雅黑" pitchFamily="34" charset="-122"/>
                <a:sym typeface="微软雅黑" pitchFamily="34" charset="-122"/>
              </a:rPr>
              <a:t>R10.05</a:t>
            </a:r>
            <a:endParaRPr lang="en-US" altLang="zh-CN" sz="2000" b="1" dirty="0">
              <a:solidFill>
                <a:srgbClr val="FF0000"/>
              </a:solidFill>
              <a:latin typeface="微软雅黑" pitchFamily="34" charset="-122"/>
              <a:ea typeface="微软雅黑" pitchFamily="34" charset="-122"/>
              <a:sym typeface="微软雅黑" pitchFamily="34" charset="-122"/>
            </a:endParaRPr>
          </a:p>
          <a:p>
            <a:pPr algn="ctr" eaLnBrk="0" hangingPunct="0">
              <a:spcBef>
                <a:spcPct val="20000"/>
              </a:spcBef>
              <a:spcAft>
                <a:spcPct val="20000"/>
              </a:spcAft>
              <a:buFontTx/>
              <a:buNone/>
            </a:pPr>
            <a:r>
              <a:rPr lang="en-US" altLang="zh-CN" sz="2000" b="1" dirty="0">
                <a:solidFill>
                  <a:srgbClr val="FF0000"/>
                </a:solidFill>
                <a:latin typeface="微软雅黑" pitchFamily="34" charset="-122"/>
                <a:ea typeface="微软雅黑" pitchFamily="34" charset="-122"/>
                <a:sym typeface="微软雅黑" pitchFamily="34" charset="-122"/>
              </a:rPr>
              <a:t>《</a:t>
            </a:r>
            <a:r>
              <a:rPr lang="zh-CN" altLang="en-US" sz="2000" b="1" dirty="0">
                <a:solidFill>
                  <a:srgbClr val="FF0000"/>
                </a:solidFill>
                <a:latin typeface="微软雅黑" pitchFamily="34" charset="-122"/>
                <a:ea typeface="微软雅黑" pitchFamily="34" charset="-122"/>
                <a:sym typeface="微软雅黑" pitchFamily="34" charset="-122"/>
              </a:rPr>
              <a:t>关于对电磁兼容性方面批准车辆的统一规定</a:t>
            </a:r>
            <a:r>
              <a:rPr lang="en-US" altLang="zh-CN" sz="2000" b="1" dirty="0">
                <a:solidFill>
                  <a:srgbClr val="FF0000"/>
                </a:solidFill>
                <a:latin typeface="微软雅黑" pitchFamily="34" charset="-122"/>
                <a:ea typeface="微软雅黑" pitchFamily="34" charset="-122"/>
                <a:sym typeface="微软雅黑" pitchFamily="34" charset="-122"/>
              </a:rPr>
              <a:t>》</a:t>
            </a:r>
          </a:p>
          <a:p>
            <a:pPr algn="ctr" eaLnBrk="0" hangingPunct="0">
              <a:spcBef>
                <a:spcPct val="20000"/>
              </a:spcBef>
              <a:spcAft>
                <a:spcPct val="20000"/>
              </a:spcAft>
              <a:buFontTx/>
              <a:buNone/>
            </a:pPr>
            <a:r>
              <a:rPr lang="en-US" altLang="zh-CN" sz="4400" b="1" dirty="0">
                <a:solidFill>
                  <a:schemeClr val="accent2"/>
                </a:solidFill>
                <a:latin typeface="微软雅黑" pitchFamily="34" charset="-122"/>
                <a:ea typeface="微软雅黑" pitchFamily="34" charset="-122"/>
                <a:sym typeface="微软雅黑" pitchFamily="34" charset="-122"/>
              </a:rPr>
              <a:t>EMC</a:t>
            </a:r>
            <a:r>
              <a:rPr lang="zh-CN" altLang="en-US" sz="4400" b="1" dirty="0">
                <a:solidFill>
                  <a:schemeClr val="accent2"/>
                </a:solidFill>
                <a:latin typeface="微软雅黑" pitchFamily="34" charset="-122"/>
                <a:ea typeface="微软雅黑" pitchFamily="34" charset="-122"/>
                <a:sym typeface="微软雅黑" pitchFamily="34" charset="-122"/>
              </a:rPr>
              <a:t>标准培训</a:t>
            </a:r>
            <a:endParaRPr lang="zh-CN" altLang="en-US" dirty="0"/>
          </a:p>
        </p:txBody>
      </p:sp>
      <p:sp>
        <p:nvSpPr>
          <p:cNvPr id="2052" name="Rectangle 83"/>
          <p:cNvSpPr>
            <a:spLocks noChangeArrowheads="1"/>
          </p:cNvSpPr>
          <p:nvPr/>
        </p:nvSpPr>
        <p:spPr bwMode="auto">
          <a:xfrm>
            <a:off x="1541463" y="2867025"/>
            <a:ext cx="6389687" cy="993775"/>
          </a:xfrm>
          <a:prstGeom prst="rect">
            <a:avLst/>
          </a:prstGeom>
          <a:noFill/>
          <a:ln w="9525">
            <a:noFill/>
            <a:miter lim="800000"/>
            <a:headEnd/>
            <a:tailEnd/>
          </a:ln>
        </p:spPr>
        <p:txBody>
          <a:bodyPr lIns="91435" tIns="45716" rIns="91435" bIns="45716"/>
          <a:lstStyle/>
          <a:p>
            <a:pPr>
              <a:lnSpc>
                <a:spcPts val="3200"/>
              </a:lnSpc>
              <a:buFontTx/>
              <a:buNone/>
            </a:pPr>
            <a:r>
              <a:rPr lang="zh-CN" altLang="en-US" sz="2000" b="1">
                <a:solidFill>
                  <a:schemeClr val="tx2"/>
                </a:solidFill>
                <a:latin typeface="黑体" pitchFamily="2" charset="-122"/>
                <a:ea typeface="黑体" pitchFamily="2" charset="-122"/>
                <a:sym typeface="黑体" pitchFamily="2" charset="-122"/>
              </a:rPr>
              <a:t>主讲人：黄雪梅</a:t>
            </a:r>
          </a:p>
          <a:p>
            <a:pPr>
              <a:lnSpc>
                <a:spcPts val="3200"/>
              </a:lnSpc>
              <a:buFontTx/>
              <a:buNone/>
            </a:pPr>
            <a:r>
              <a:rPr lang="zh-CN" altLang="en-US" sz="2000" b="1">
                <a:solidFill>
                  <a:schemeClr val="tx2"/>
                </a:solidFill>
                <a:latin typeface="黑体" pitchFamily="2" charset="-122"/>
                <a:ea typeface="黑体" pitchFamily="2" charset="-122"/>
                <a:sym typeface="黑体" pitchFamily="2" charset="-122"/>
              </a:rPr>
              <a:t>单  位：中国汽车工程研究院股份有限公司</a:t>
            </a:r>
            <a:r>
              <a:rPr lang="en-US" altLang="zh-CN" sz="2000" b="1">
                <a:solidFill>
                  <a:schemeClr val="tx2"/>
                </a:solidFill>
                <a:latin typeface="黑体" pitchFamily="2" charset="-122"/>
                <a:ea typeface="黑体" pitchFamily="2" charset="-122"/>
                <a:sym typeface="黑体" pitchFamily="2" charset="-122"/>
              </a:rPr>
              <a:t>EMC</a:t>
            </a:r>
            <a:r>
              <a:rPr lang="zh-CN" altLang="en-US" sz="2000" b="1">
                <a:solidFill>
                  <a:schemeClr val="tx2"/>
                </a:solidFill>
                <a:latin typeface="黑体" pitchFamily="2" charset="-122"/>
                <a:ea typeface="黑体" pitchFamily="2" charset="-122"/>
                <a:sym typeface="黑体" pitchFamily="2" charset="-122"/>
              </a:rPr>
              <a:t>检测部</a:t>
            </a: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rPr>
              <a:t>整车</a:t>
            </a:r>
            <a:r>
              <a:rPr lang="zh-CN" altLang="en-US" sz="2000" kern="1200" dirty="0" smtClean="0">
                <a:solidFill>
                  <a:schemeClr val="tx1"/>
                </a:solidFill>
                <a:latin typeface="Calibri" pitchFamily="34" charset="0"/>
                <a:ea typeface="黑体" pitchFamily="49" charset="-122"/>
              </a:rPr>
              <a:t>窄带电磁辐射骚扰</a:t>
            </a:r>
            <a:endParaRPr lang="zh-CN" altLang="en-US" sz="2000" kern="1200" dirty="0" smtClean="0">
              <a:solidFill>
                <a:schemeClr val="tx1"/>
              </a:solidFill>
              <a:latin typeface="Calibri" pitchFamily="34" charset="0"/>
              <a:ea typeface="黑体" pitchFamily="49" charset="-122"/>
              <a:cs typeface="+mn-cs"/>
            </a:endParaRPr>
          </a:p>
        </p:txBody>
      </p:sp>
      <p:sp>
        <p:nvSpPr>
          <p:cNvPr id="10243" name="矩形 6"/>
          <p:cNvSpPr>
            <a:spLocks noChangeArrowheads="1"/>
          </p:cNvSpPr>
          <p:nvPr/>
        </p:nvSpPr>
        <p:spPr bwMode="auto">
          <a:xfrm>
            <a:off x="500063" y="1285875"/>
            <a:ext cx="7929562" cy="726609"/>
          </a:xfrm>
          <a:prstGeom prst="rect">
            <a:avLst/>
          </a:prstGeom>
          <a:noFill/>
          <a:ln w="9525">
            <a:noFill/>
            <a:miter lim="800000"/>
            <a:headEnd/>
            <a:tailEnd/>
          </a:ln>
        </p:spPr>
        <p:txBody>
          <a:bodyPr>
            <a:spAutoFit/>
          </a:bodyPr>
          <a:lstStyle/>
          <a:p>
            <a:pPr>
              <a:lnSpc>
                <a:spcPct val="120000"/>
              </a:lnSpc>
            </a:pPr>
            <a:r>
              <a:rPr lang="zh-CN" altLang="en-US" dirty="0">
                <a:solidFill>
                  <a:srgbClr val="000000"/>
                </a:solidFill>
                <a:sym typeface="Arial" pitchFamily="34" charset="0"/>
              </a:rPr>
              <a:t>★ 接收机</a:t>
            </a:r>
            <a:r>
              <a:rPr lang="zh-CN" altLang="en-US" dirty="0" smtClean="0">
                <a:solidFill>
                  <a:srgbClr val="000000"/>
                </a:solidFill>
                <a:sym typeface="Arial" pitchFamily="34" charset="0"/>
              </a:rPr>
              <a:t>设置</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●平均值检波器；</a:t>
            </a:r>
            <a:endParaRPr lang="en-US" dirty="0">
              <a:solidFill>
                <a:srgbClr val="000000"/>
              </a:solidFill>
              <a:sym typeface="Arial" pitchFamily="34" charset="0"/>
            </a:endParaRPr>
          </a:p>
        </p:txBody>
      </p:sp>
      <p:sp>
        <p:nvSpPr>
          <p:cNvPr id="10244" name="矩形 8"/>
          <p:cNvSpPr>
            <a:spLocks noChangeArrowheads="1"/>
          </p:cNvSpPr>
          <p:nvPr/>
        </p:nvSpPr>
        <p:spPr bwMode="auto">
          <a:xfrm>
            <a:off x="500063" y="3603500"/>
            <a:ext cx="8143875" cy="1754326"/>
          </a:xfrm>
          <a:prstGeom prst="rect">
            <a:avLst/>
          </a:prstGeom>
          <a:noFill/>
          <a:ln w="9525">
            <a:noFill/>
            <a:miter lim="800000"/>
            <a:headEnd/>
            <a:tailEnd/>
          </a:ln>
        </p:spPr>
        <p:txBody>
          <a:bodyPr>
            <a:spAutoFit/>
          </a:bodyPr>
          <a:lstStyle/>
          <a:p>
            <a:pPr>
              <a:lnSpc>
                <a:spcPct val="120000"/>
              </a:lnSpc>
            </a:pPr>
            <a:r>
              <a:rPr lang="zh-CN" altLang="en-US" dirty="0">
                <a:solidFill>
                  <a:srgbClr val="000000"/>
                </a:solidFill>
                <a:sym typeface="Arial" pitchFamily="34" charset="0"/>
              </a:rPr>
              <a:t>★ 试验工况</a:t>
            </a:r>
            <a:endParaRPr lang="en-US" altLang="zh-CN" dirty="0">
              <a:solidFill>
                <a:srgbClr val="000000"/>
              </a:solidFill>
              <a:sym typeface="Arial" pitchFamily="34" charset="0"/>
            </a:endParaRPr>
          </a:p>
          <a:p>
            <a:pPr>
              <a:lnSpc>
                <a:spcPct val="120000"/>
              </a:lnSpc>
            </a:pPr>
            <a:r>
              <a:rPr lang="en-US" altLang="zh-CN" dirty="0">
                <a:solidFill>
                  <a:srgbClr val="000000"/>
                </a:solidFill>
                <a:sym typeface="Arial" pitchFamily="34" charset="0"/>
              </a:rPr>
              <a:t>     </a:t>
            </a:r>
            <a:r>
              <a:rPr lang="zh-CN" altLang="en-US" dirty="0" smtClean="0">
                <a:solidFill>
                  <a:srgbClr val="000000"/>
                </a:solidFill>
                <a:sym typeface="Arial" pitchFamily="34" charset="0"/>
              </a:rPr>
              <a:t>●点火</a:t>
            </a:r>
            <a:r>
              <a:rPr lang="zh-CN" altLang="en-US" dirty="0">
                <a:solidFill>
                  <a:srgbClr val="000000"/>
                </a:solidFill>
                <a:sym typeface="Arial" pitchFamily="34" charset="0"/>
              </a:rPr>
              <a:t>开关打开；</a:t>
            </a:r>
            <a:endParaRPr lang="en-US" dirty="0">
              <a:solidFill>
                <a:srgbClr val="000000"/>
              </a:solidFill>
              <a:sym typeface="Arial" pitchFamily="34" charset="0"/>
            </a:endParaRPr>
          </a:p>
          <a:p>
            <a:pPr>
              <a:lnSpc>
                <a:spcPct val="120000"/>
              </a:lnSpc>
            </a:pPr>
            <a:r>
              <a:rPr lang="en-US" dirty="0">
                <a:solidFill>
                  <a:srgbClr val="000000"/>
                </a:solidFill>
                <a:sym typeface="Arial" pitchFamily="34" charset="0"/>
              </a:rPr>
              <a:t>     </a:t>
            </a:r>
            <a:r>
              <a:rPr lang="zh-CN" altLang="en-US" dirty="0" smtClean="0">
                <a:solidFill>
                  <a:srgbClr val="000000"/>
                </a:solidFill>
                <a:sym typeface="Arial" pitchFamily="34" charset="0"/>
              </a:rPr>
              <a:t>●</a:t>
            </a:r>
            <a:r>
              <a:rPr lang="zh-CN" altLang="en-US" dirty="0">
                <a:solidFill>
                  <a:srgbClr val="000000"/>
                </a:solidFill>
                <a:sym typeface="Arial" pitchFamily="34" charset="0"/>
              </a:rPr>
              <a:t>发动机不运转；</a:t>
            </a:r>
            <a:endParaRPr lang="en-US" altLang="zh-CN" dirty="0">
              <a:solidFill>
                <a:srgbClr val="000000"/>
              </a:solidFill>
              <a:sym typeface="Arial" pitchFamily="34" charset="0"/>
            </a:endParaRPr>
          </a:p>
          <a:p>
            <a:pPr>
              <a:lnSpc>
                <a:spcPct val="120000"/>
              </a:lnSpc>
            </a:pPr>
            <a:r>
              <a:rPr lang="en-US" dirty="0">
                <a:solidFill>
                  <a:srgbClr val="000000"/>
                </a:solidFill>
                <a:sym typeface="Arial" pitchFamily="34" charset="0"/>
              </a:rPr>
              <a:t>     </a:t>
            </a:r>
            <a:r>
              <a:rPr lang="zh-CN" altLang="en-US" dirty="0" smtClean="0">
                <a:solidFill>
                  <a:srgbClr val="000000"/>
                </a:solidFill>
                <a:sym typeface="Arial" pitchFamily="34" charset="0"/>
              </a:rPr>
              <a:t>●</a:t>
            </a:r>
            <a:r>
              <a:rPr lang="zh-CN" altLang="en-US" dirty="0">
                <a:solidFill>
                  <a:srgbClr val="000000"/>
                </a:solidFill>
                <a:sym typeface="Arial" pitchFamily="34" charset="0"/>
              </a:rPr>
              <a:t>车辆的电气系统都处于正常运行状态。（所有可连续运行的含有</a:t>
            </a:r>
            <a:r>
              <a:rPr lang="en-US" altLang="zh-CN" dirty="0">
                <a:solidFill>
                  <a:srgbClr val="000000"/>
                </a:solidFill>
                <a:sym typeface="Arial" pitchFamily="34" charset="0"/>
              </a:rPr>
              <a:t>9kHz</a:t>
            </a:r>
            <a:r>
              <a:rPr lang="zh-CN" altLang="en-US" dirty="0">
                <a:solidFill>
                  <a:srgbClr val="000000"/>
                </a:solidFill>
                <a:sym typeface="Arial" pitchFamily="34" charset="0"/>
              </a:rPr>
              <a:t>内置          振荡器或重复信号的设备</a:t>
            </a:r>
            <a:r>
              <a:rPr lang="zh-CN" altLang="en-US" dirty="0" smtClean="0">
                <a:solidFill>
                  <a:srgbClr val="000000"/>
                </a:solidFill>
                <a:sym typeface="Arial" pitchFamily="34" charset="0"/>
              </a:rPr>
              <a:t>）；</a:t>
            </a:r>
            <a:endParaRPr lang="en-US" dirty="0">
              <a:solidFill>
                <a:srgbClr val="000000"/>
              </a:solidFill>
              <a:sym typeface="Arial" pitchFamily="34" charset="0"/>
            </a:endParaRPr>
          </a:p>
        </p:txBody>
      </p:sp>
      <p:pic>
        <p:nvPicPr>
          <p:cNvPr id="37889" name="Picture 1"/>
          <p:cNvPicPr>
            <a:picLocks noChangeAspect="1" noChangeArrowheads="1"/>
          </p:cNvPicPr>
          <p:nvPr/>
        </p:nvPicPr>
        <p:blipFill>
          <a:blip r:embed="rId3"/>
          <a:srcRect/>
          <a:stretch>
            <a:fillRect/>
          </a:stretch>
        </p:blipFill>
        <p:spPr bwMode="auto">
          <a:xfrm>
            <a:off x="1090613" y="2071688"/>
            <a:ext cx="7124700" cy="1428750"/>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357188" y="3095625"/>
            <a:ext cx="5357812" cy="3190875"/>
          </a:xfrm>
          <a:prstGeom prst="rect">
            <a:avLst/>
          </a:prstGeom>
          <a:noFill/>
          <a:ln w="9525">
            <a:noFill/>
            <a:miter lim="800000"/>
            <a:headEnd/>
            <a:tailEnd/>
          </a:ln>
        </p:spPr>
      </p:pic>
      <p:pic>
        <p:nvPicPr>
          <p:cNvPr id="11267" name="图片 8" descr="E:\电磁兼容\汽车EMC任务\20140321863课题——黄姐\863课题测试照片\20140404测试照片\DSCN9305.JPG"/>
          <p:cNvPicPr>
            <a:picLocks noChangeArrowheads="1"/>
          </p:cNvPicPr>
          <p:nvPr/>
        </p:nvPicPr>
        <p:blipFill>
          <a:blip r:embed="rId3"/>
          <a:srcRect b="25632"/>
          <a:stretch>
            <a:fillRect/>
          </a:stretch>
        </p:blipFill>
        <p:spPr bwMode="auto">
          <a:xfrm>
            <a:off x="5786438" y="3000375"/>
            <a:ext cx="3071812" cy="3286125"/>
          </a:xfrm>
          <a:prstGeom prst="rect">
            <a:avLst/>
          </a:prstGeom>
          <a:noFill/>
          <a:ln w="9525">
            <a:noFill/>
            <a:miter lim="800000"/>
            <a:headEnd/>
            <a:tailEnd/>
          </a:ln>
        </p:spPr>
      </p:pic>
      <p:sp>
        <p:nvSpPr>
          <p:cNvPr id="11268" name="矩形 5"/>
          <p:cNvSpPr>
            <a:spLocks noChangeArrowheads="1"/>
          </p:cNvSpPr>
          <p:nvPr/>
        </p:nvSpPr>
        <p:spPr bwMode="auto">
          <a:xfrm>
            <a:off x="428625" y="1214438"/>
            <a:ext cx="8143875" cy="1754187"/>
          </a:xfrm>
          <a:prstGeom prst="rect">
            <a:avLst/>
          </a:prstGeom>
          <a:noFill/>
          <a:ln w="9525">
            <a:noFill/>
            <a:miter lim="800000"/>
            <a:headEnd/>
            <a:tailEnd/>
          </a:ln>
        </p:spPr>
        <p:txBody>
          <a:bodyPr>
            <a:spAutoFit/>
          </a:bodyPr>
          <a:lstStyle/>
          <a:p>
            <a:pPr>
              <a:lnSpc>
                <a:spcPct val="120000"/>
              </a:lnSpc>
            </a:pPr>
            <a:r>
              <a:rPr lang="zh-CN" altLang="en-US" dirty="0">
                <a:solidFill>
                  <a:srgbClr val="000000"/>
                </a:solidFill>
                <a:sym typeface="Arial" pitchFamily="34" charset="0"/>
              </a:rPr>
              <a:t>★ 试验布置</a:t>
            </a:r>
            <a:r>
              <a:rPr lang="zh-CN" altLang="en-US" dirty="0" smtClean="0">
                <a:solidFill>
                  <a:srgbClr val="000000"/>
                </a:solidFill>
                <a:sym typeface="Arial" pitchFamily="34" charset="0"/>
              </a:rPr>
              <a:t>要求</a:t>
            </a:r>
            <a:endParaRPr lang="en-US" altLang="zh-CN" dirty="0">
              <a:solidFill>
                <a:srgbClr val="000000"/>
              </a:solidFill>
              <a:sym typeface="Arial" pitchFamily="34" charset="0"/>
            </a:endParaRPr>
          </a:p>
          <a:p>
            <a:pPr>
              <a:lnSpc>
                <a:spcPct val="120000"/>
              </a:lnSpc>
            </a:pPr>
            <a:r>
              <a:rPr lang="en-US" altLang="zh-CN" dirty="0">
                <a:solidFill>
                  <a:srgbClr val="000000"/>
                </a:solidFill>
                <a:sym typeface="Arial" pitchFamily="34" charset="0"/>
              </a:rPr>
              <a:t>     </a:t>
            </a:r>
            <a:r>
              <a:rPr lang="zh-CN" altLang="en-US" dirty="0">
                <a:solidFill>
                  <a:srgbClr val="000000"/>
                </a:solidFill>
                <a:sym typeface="Arial" pitchFamily="34" charset="0"/>
              </a:rPr>
              <a:t>●测试距离：</a:t>
            </a:r>
            <a:r>
              <a:rPr lang="en-US" altLang="zh-CN" dirty="0">
                <a:solidFill>
                  <a:srgbClr val="000000"/>
                </a:solidFill>
                <a:sym typeface="Arial" pitchFamily="34" charset="0"/>
              </a:rPr>
              <a:t>10m</a:t>
            </a:r>
            <a:r>
              <a:rPr lang="zh-CN" altLang="en-US" dirty="0">
                <a:solidFill>
                  <a:srgbClr val="000000"/>
                </a:solidFill>
                <a:sym typeface="Arial" pitchFamily="34" charset="0"/>
              </a:rPr>
              <a:t>；</a:t>
            </a:r>
            <a:endParaRPr lang="en-US" altLang="zh-CN" dirty="0">
              <a:solidFill>
                <a:srgbClr val="000000"/>
              </a:solidFill>
              <a:sym typeface="Arial" pitchFamily="34" charset="0"/>
            </a:endParaRPr>
          </a:p>
          <a:p>
            <a:pPr>
              <a:lnSpc>
                <a:spcPct val="120000"/>
              </a:lnSpc>
            </a:pPr>
            <a:r>
              <a:rPr lang="zh-CN" altLang="en-US" dirty="0">
                <a:solidFill>
                  <a:srgbClr val="000000"/>
                </a:solidFill>
                <a:sym typeface="Arial" pitchFamily="34" charset="0"/>
              </a:rPr>
              <a:t>     ●天线高度：</a:t>
            </a:r>
            <a:r>
              <a:rPr lang="en-US" altLang="zh-CN" dirty="0">
                <a:solidFill>
                  <a:srgbClr val="000000"/>
                </a:solidFill>
                <a:sym typeface="Arial" pitchFamily="34" charset="0"/>
              </a:rPr>
              <a:t>3m</a:t>
            </a:r>
            <a:r>
              <a:rPr lang="zh-CN" altLang="en-US" dirty="0">
                <a:solidFill>
                  <a:srgbClr val="000000"/>
                </a:solidFill>
                <a:sym typeface="Arial" pitchFamily="34" charset="0"/>
              </a:rPr>
              <a:t>；</a:t>
            </a:r>
            <a:endParaRPr lang="en-US" altLang="zh-CN" dirty="0">
              <a:solidFill>
                <a:srgbClr val="000000"/>
              </a:solidFill>
              <a:sym typeface="Arial" pitchFamily="34" charset="0"/>
            </a:endParaRPr>
          </a:p>
          <a:p>
            <a:pPr>
              <a:lnSpc>
                <a:spcPct val="120000"/>
              </a:lnSpc>
            </a:pPr>
            <a:r>
              <a:rPr lang="zh-CN" altLang="en-US" dirty="0">
                <a:solidFill>
                  <a:srgbClr val="000000"/>
                </a:solidFill>
                <a:sym typeface="Arial" pitchFamily="34" charset="0"/>
              </a:rPr>
              <a:t>     ●极化方式：水平和垂直；</a:t>
            </a:r>
            <a:endParaRPr lang="en-US" altLang="zh-CN" dirty="0">
              <a:solidFill>
                <a:srgbClr val="000000"/>
              </a:solidFill>
              <a:sym typeface="Arial" pitchFamily="34" charset="0"/>
            </a:endParaRPr>
          </a:p>
          <a:p>
            <a:pPr>
              <a:lnSpc>
                <a:spcPct val="120000"/>
              </a:lnSpc>
            </a:pPr>
            <a:r>
              <a:rPr lang="zh-CN" altLang="en-US" dirty="0">
                <a:solidFill>
                  <a:srgbClr val="000000"/>
                </a:solidFill>
                <a:sym typeface="Arial" pitchFamily="34" charset="0"/>
              </a:rPr>
              <a:t>     ●测试位置：车辆左侧和右侧；</a:t>
            </a:r>
            <a:endParaRPr lang="en-US" dirty="0">
              <a:solidFill>
                <a:srgbClr val="000000"/>
              </a:solidFill>
              <a:sym typeface="Arial" pitchFamily="34" charset="0"/>
            </a:endParaRPr>
          </a:p>
        </p:txBody>
      </p:sp>
      <p:sp>
        <p:nvSpPr>
          <p:cNvPr id="7"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整车</a:t>
            </a:r>
            <a:r>
              <a:rPr lang="zh-CN" altLang="en-US" sz="2000" kern="1200" dirty="0" smtClean="0">
                <a:solidFill>
                  <a:schemeClr val="tx1"/>
                </a:solidFill>
                <a:latin typeface="Calibri" pitchFamily="34" charset="0"/>
                <a:ea typeface="黑体" pitchFamily="49" charset="-122"/>
                <a:cs typeface="+mn-cs"/>
              </a:rPr>
              <a:t>窄带电磁辐射骚扰</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2910" y="1142984"/>
            <a:ext cx="8001056" cy="1126462"/>
          </a:xfrm>
          <a:prstGeom prst="rect">
            <a:avLst/>
          </a:prstGeom>
        </p:spPr>
        <p:txBody>
          <a:bodyPr wrap="square">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3.</a:t>
            </a:r>
            <a:r>
              <a:rPr lang="zh-CN" altLang="en-US" sz="2000" b="1" dirty="0" smtClean="0">
                <a:solidFill>
                  <a:srgbClr val="000000"/>
                </a:solidFill>
                <a:latin typeface="Times New Roman" pitchFamily="18" charset="0"/>
                <a:sym typeface="Times New Roman" pitchFamily="18" charset="0"/>
              </a:rPr>
              <a:t>电磁辐射抗扰度</a:t>
            </a:r>
            <a:endParaRPr lang="en-US" sz="2000" b="1"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引用标准</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ISO11451-2</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ISO11451-4</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L&gt;12m,W&gt;2.6m,H&gt;4m</a:t>
            </a:r>
            <a:r>
              <a:rPr lang="zh-CN" altLang="en-US" dirty="0" smtClean="0">
                <a:solidFill>
                  <a:srgbClr val="000000"/>
                </a:solidFill>
                <a:latin typeface="Times New Roman" pitchFamily="18" charset="0"/>
                <a:sym typeface="Times New Roman" pitchFamily="18" charset="0"/>
              </a:rPr>
              <a:t>的大型车）</a:t>
            </a:r>
            <a:endParaRPr lang="zh-CN" altLang="en-US"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a:t>
            </a:r>
            <a:r>
              <a:rPr lang="zh-CN" altLang="en-US" dirty="0" smtClean="0">
                <a:solidFill>
                  <a:srgbClr val="000000"/>
                </a:solidFill>
                <a:latin typeface="Times New Roman" pitchFamily="18" charset="0"/>
                <a:sym typeface="Times New Roman" pitchFamily="18" charset="0"/>
              </a:rPr>
              <a:t>试验电平：</a:t>
            </a:r>
            <a:endParaRPr lang="zh-CN" altLang="en-US" b="1" dirty="0">
              <a:solidFill>
                <a:srgbClr val="000000"/>
              </a:solidFill>
              <a:sym typeface="Arial" pitchFamily="34" charset="0"/>
            </a:endParaRPr>
          </a:p>
        </p:txBody>
      </p:sp>
      <p:sp>
        <p:nvSpPr>
          <p:cNvPr id="6" name="矩形 5"/>
          <p:cNvSpPr/>
          <p:nvPr/>
        </p:nvSpPr>
        <p:spPr>
          <a:xfrm>
            <a:off x="713535" y="3702610"/>
            <a:ext cx="1858201" cy="369332"/>
          </a:xfrm>
          <a:prstGeom prst="rect">
            <a:avLst/>
          </a:prstGeom>
        </p:spPr>
        <p:txBody>
          <a:bodyPr wrap="none">
            <a:spAutoFit/>
          </a:bodyPr>
          <a:lstStyle/>
          <a:p>
            <a:r>
              <a:rPr lang="zh-CN" altLang="en-US" dirty="0">
                <a:solidFill>
                  <a:srgbClr val="000000"/>
                </a:solidFill>
                <a:latin typeface="Times New Roman" pitchFamily="18" charset="0"/>
                <a:sym typeface="Times New Roman" pitchFamily="18" charset="0"/>
              </a:rPr>
              <a:t>★ </a:t>
            </a:r>
            <a:r>
              <a:rPr lang="zh-CN" altLang="en-US" dirty="0" smtClean="0">
                <a:solidFill>
                  <a:srgbClr val="000000"/>
                </a:solidFill>
                <a:latin typeface="Times New Roman" pitchFamily="18" charset="0"/>
                <a:sym typeface="Times New Roman" pitchFamily="18" charset="0"/>
              </a:rPr>
              <a:t>试验参数设置</a:t>
            </a:r>
            <a:endParaRPr lang="zh-CN" altLang="en-US" dirty="0"/>
          </a:p>
        </p:txBody>
      </p:sp>
      <p:graphicFrame>
        <p:nvGraphicFramePr>
          <p:cNvPr id="7" name="表格 6"/>
          <p:cNvGraphicFramePr>
            <a:graphicFrameLocks noGrp="1"/>
          </p:cNvGraphicFramePr>
          <p:nvPr/>
        </p:nvGraphicFramePr>
        <p:xfrm>
          <a:off x="1857356" y="4143379"/>
          <a:ext cx="5267324" cy="2071703"/>
        </p:xfrm>
        <a:graphic>
          <a:graphicData uri="http://schemas.openxmlformats.org/drawingml/2006/table">
            <a:tbl>
              <a:tblPr/>
              <a:tblGrid>
                <a:gridCol w="1118909"/>
                <a:gridCol w="876193"/>
                <a:gridCol w="994374"/>
                <a:gridCol w="1516659"/>
                <a:gridCol w="761189"/>
              </a:tblGrid>
              <a:tr h="422255">
                <a:tc>
                  <a:txBody>
                    <a:bodyPr/>
                    <a:lstStyle/>
                    <a:p>
                      <a:pPr algn="ctr" fontAlgn="base">
                        <a:spcAft>
                          <a:spcPts val="0"/>
                        </a:spcAft>
                      </a:pPr>
                      <a:r>
                        <a:rPr lang="zh-CN" sz="1200" kern="0" dirty="0">
                          <a:latin typeface="Times New Roman"/>
                          <a:ea typeface="宋体"/>
                          <a:cs typeface="Times New Roman"/>
                        </a:rPr>
                        <a:t>频率范围</a:t>
                      </a:r>
                      <a:r>
                        <a:rPr lang="en-US" sz="1200" kern="0" dirty="0">
                          <a:latin typeface="Times New Roman"/>
                          <a:ea typeface="宋体"/>
                          <a:cs typeface="Times New Roman"/>
                        </a:rPr>
                        <a:t>(MHz)</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dirty="0">
                          <a:latin typeface="Times New Roman"/>
                          <a:ea typeface="宋体"/>
                          <a:cs typeface="Times New Roman"/>
                        </a:rPr>
                        <a:t>步进</a:t>
                      </a:r>
                      <a:r>
                        <a:rPr lang="en-US" sz="1200" kern="0" dirty="0">
                          <a:latin typeface="Times New Roman"/>
                          <a:ea typeface="宋体"/>
                          <a:cs typeface="Times New Roman"/>
                        </a:rPr>
                        <a:t>(MHz)</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驻留时间</a:t>
                      </a:r>
                      <a:r>
                        <a:rPr lang="en-US" sz="1200" kern="0">
                          <a:latin typeface="Times New Roman"/>
                          <a:ea typeface="宋体"/>
                          <a:cs typeface="Times New Roman"/>
                        </a:rPr>
                        <a:t>(s)</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调制方式</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天线极化</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2362">
                <a:tc>
                  <a:txBody>
                    <a:bodyPr/>
                    <a:lstStyle/>
                    <a:p>
                      <a:pPr algn="ctr" fontAlgn="base">
                        <a:spcAft>
                          <a:spcPts val="0"/>
                        </a:spcAft>
                      </a:pPr>
                      <a:r>
                        <a:rPr lang="en-US" sz="1200" kern="0">
                          <a:latin typeface="Times New Roman"/>
                          <a:ea typeface="宋体"/>
                          <a:cs typeface="Times New Roman"/>
                        </a:rPr>
                        <a:t>20-200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5</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2</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AM</a:t>
                      </a:r>
                      <a:r>
                        <a:rPr lang="zh-CN" sz="1200" kern="0">
                          <a:latin typeface="Times New Roman"/>
                          <a:ea typeface="宋体"/>
                          <a:cs typeface="Times New Roman"/>
                        </a:rPr>
                        <a:t>，</a:t>
                      </a:r>
                      <a:r>
                        <a:rPr lang="en-US" sz="1200" kern="0">
                          <a:latin typeface="Times New Roman"/>
                          <a:ea typeface="宋体"/>
                          <a:cs typeface="Times New Roman"/>
                        </a:rPr>
                        <a:t>(1kHz,80%)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垂直</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2362">
                <a:tc>
                  <a:txBody>
                    <a:bodyPr/>
                    <a:lstStyle/>
                    <a:p>
                      <a:pPr algn="ctr" fontAlgn="base">
                        <a:spcAft>
                          <a:spcPts val="0"/>
                        </a:spcAft>
                      </a:pPr>
                      <a:r>
                        <a:rPr lang="en-US" sz="1200" kern="0">
                          <a:latin typeface="Times New Roman"/>
                          <a:ea typeface="宋体"/>
                          <a:cs typeface="Times New Roman"/>
                        </a:rPr>
                        <a:t>200-400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10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2</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AM</a:t>
                      </a:r>
                      <a:r>
                        <a:rPr lang="zh-CN" sz="1200" kern="0" dirty="0">
                          <a:latin typeface="Times New Roman"/>
                          <a:ea typeface="宋体"/>
                          <a:cs typeface="Times New Roman"/>
                        </a:rPr>
                        <a:t>，</a:t>
                      </a:r>
                      <a:r>
                        <a:rPr lang="en-US" sz="1200" kern="0" dirty="0">
                          <a:latin typeface="Times New Roman"/>
                          <a:ea typeface="宋体"/>
                          <a:cs typeface="Times New Roman"/>
                        </a:rPr>
                        <a:t>(1kHz,80%)</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0">
                          <a:latin typeface="Times New Roman"/>
                          <a:ea typeface="宋体"/>
                          <a:cs typeface="Times New Roman"/>
                        </a:rPr>
                        <a:t>垂直</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2362">
                <a:tc>
                  <a:txBody>
                    <a:bodyPr/>
                    <a:lstStyle/>
                    <a:p>
                      <a:pPr algn="ctr" fontAlgn="base">
                        <a:spcAft>
                          <a:spcPts val="0"/>
                        </a:spcAft>
                      </a:pPr>
                      <a:r>
                        <a:rPr lang="en-US" sz="1200" kern="0">
                          <a:latin typeface="Times New Roman"/>
                          <a:ea typeface="宋体"/>
                          <a:cs typeface="Times New Roman"/>
                        </a:rPr>
                        <a:t>400-800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20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2</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AM</a:t>
                      </a:r>
                      <a:r>
                        <a:rPr lang="zh-CN" sz="1200" kern="0" dirty="0">
                          <a:latin typeface="Times New Roman"/>
                          <a:ea typeface="宋体"/>
                          <a:cs typeface="Times New Roman"/>
                        </a:rPr>
                        <a:t>，</a:t>
                      </a:r>
                      <a:r>
                        <a:rPr lang="en-US" sz="1200" kern="0" dirty="0">
                          <a:latin typeface="Times New Roman"/>
                          <a:ea typeface="宋体"/>
                          <a:cs typeface="Times New Roman"/>
                        </a:rPr>
                        <a:t>(1kHz,80%)</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0">
                          <a:latin typeface="Times New Roman"/>
                          <a:ea typeface="宋体"/>
                          <a:cs typeface="Times New Roman"/>
                        </a:rPr>
                        <a:t>垂直</a:t>
                      </a:r>
                      <a:r>
                        <a:rPr lang="en-US" sz="1200" kern="0">
                          <a:latin typeface="Times New Roman"/>
                          <a:ea typeface="宋体"/>
                          <a:cs typeface="Times New Roman"/>
                        </a:rPr>
                        <a:t>/</a:t>
                      </a:r>
                      <a:r>
                        <a:rPr lang="en-US" sz="1200" kern="100">
                          <a:latin typeface="Times New Roman"/>
                          <a:ea typeface="宋体"/>
                          <a:cs typeface="Times New Roman"/>
                        </a:rPr>
                        <a:t> </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2362">
                <a:tc>
                  <a:txBody>
                    <a:bodyPr/>
                    <a:lstStyle/>
                    <a:p>
                      <a:pPr algn="ctr" fontAlgn="base">
                        <a:spcAft>
                          <a:spcPts val="0"/>
                        </a:spcAft>
                      </a:pPr>
                      <a:r>
                        <a:rPr lang="en-US" sz="1200" kern="0" dirty="0">
                          <a:latin typeface="Times New Roman"/>
                          <a:ea typeface="宋体"/>
                          <a:cs typeface="Times New Roman"/>
                        </a:rPr>
                        <a:t>800-2000</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20</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2</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PM</a:t>
                      </a:r>
                      <a:r>
                        <a:rPr lang="zh-CN" sz="1200" kern="0" dirty="0">
                          <a:latin typeface="Times New Roman"/>
                          <a:ea typeface="宋体"/>
                          <a:cs typeface="Times New Roman"/>
                        </a:rPr>
                        <a:t>，</a:t>
                      </a:r>
                      <a:r>
                        <a:rPr lang="en-US" sz="1200" kern="0" dirty="0">
                          <a:latin typeface="Times New Roman"/>
                          <a:ea typeface="宋体"/>
                          <a:cs typeface="Times New Roman"/>
                        </a:rPr>
                        <a:t>(4600us,577us)</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0" dirty="0">
                          <a:latin typeface="Times New Roman"/>
                          <a:ea typeface="宋体"/>
                          <a:cs typeface="Times New Roman"/>
                        </a:rPr>
                        <a:t>垂直</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整车</a:t>
            </a:r>
            <a:r>
              <a:rPr lang="zh-CN" altLang="en-US" sz="2000" kern="1200" dirty="0" smtClean="0">
                <a:solidFill>
                  <a:schemeClr val="tx1"/>
                </a:solidFill>
                <a:latin typeface="Calibri" pitchFamily="34" charset="0"/>
                <a:ea typeface="黑体" pitchFamily="49" charset="-122"/>
                <a:cs typeface="+mn-cs"/>
              </a:rPr>
              <a:t>电磁辐射抗扰度</a:t>
            </a:r>
          </a:p>
        </p:txBody>
      </p:sp>
      <p:graphicFrame>
        <p:nvGraphicFramePr>
          <p:cNvPr id="10" name="表格 9"/>
          <p:cNvGraphicFramePr>
            <a:graphicFrameLocks noGrp="1"/>
          </p:cNvGraphicFramePr>
          <p:nvPr/>
        </p:nvGraphicFramePr>
        <p:xfrm>
          <a:off x="1804987" y="2357430"/>
          <a:ext cx="5534025" cy="1311600"/>
        </p:xfrm>
        <a:graphic>
          <a:graphicData uri="http://schemas.openxmlformats.org/drawingml/2006/table">
            <a:tbl>
              <a:tblPr/>
              <a:tblGrid>
                <a:gridCol w="1527925"/>
                <a:gridCol w="1527925"/>
                <a:gridCol w="1322195"/>
                <a:gridCol w="1155980"/>
              </a:tblGrid>
              <a:tr h="437200">
                <a:tc>
                  <a:txBody>
                    <a:bodyPr/>
                    <a:lstStyle/>
                    <a:p>
                      <a:pPr algn="ctr" fontAlgn="base">
                        <a:spcAft>
                          <a:spcPts val="0"/>
                        </a:spcAft>
                      </a:pPr>
                      <a:r>
                        <a:rPr lang="zh-CN" sz="1200" kern="0" dirty="0">
                          <a:latin typeface="Times New Roman"/>
                          <a:ea typeface="宋体"/>
                          <a:cs typeface="Times New Roman"/>
                        </a:rPr>
                        <a:t>频率范围</a:t>
                      </a:r>
                      <a:r>
                        <a:rPr lang="en-US" sz="1200" kern="0" dirty="0">
                          <a:latin typeface="Times New Roman"/>
                          <a:ea typeface="宋体"/>
                          <a:cs typeface="Times New Roman"/>
                        </a:rPr>
                        <a:t>(MHz)</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试验方法</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试验电平</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引用标准</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7200">
                <a:tc rowSpan="2">
                  <a:txBody>
                    <a:bodyPr/>
                    <a:lstStyle/>
                    <a:p>
                      <a:pPr algn="ctr" fontAlgn="base">
                        <a:spcAft>
                          <a:spcPts val="0"/>
                        </a:spcAft>
                      </a:pPr>
                      <a:r>
                        <a:rPr lang="en-US" sz="1200" kern="0" dirty="0">
                          <a:latin typeface="Times New Roman"/>
                          <a:ea typeface="宋体"/>
                          <a:cs typeface="Times New Roman"/>
                        </a:rPr>
                        <a:t>20-2000</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dirty="0">
                          <a:latin typeface="Times New Roman"/>
                          <a:ea typeface="宋体"/>
                          <a:cs typeface="Times New Roman"/>
                        </a:rPr>
                        <a:t>车外源法</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30 V/m</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ISO11451-2</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7200">
                <a:tc vMerge="1">
                  <a:txBody>
                    <a:bodyPr/>
                    <a:lstStyle/>
                    <a:p>
                      <a:endParaRPr lang="zh-CN" altLang="en-US"/>
                    </a:p>
                  </a:txBody>
                  <a:tcPr/>
                </a:tc>
                <a:tc>
                  <a:txBody>
                    <a:bodyPr/>
                    <a:lstStyle/>
                    <a:p>
                      <a:pPr algn="ctr" fontAlgn="base">
                        <a:spcAft>
                          <a:spcPts val="0"/>
                        </a:spcAft>
                      </a:pPr>
                      <a:r>
                        <a:rPr lang="en-US" sz="1200" kern="0">
                          <a:latin typeface="Times New Roman"/>
                          <a:ea typeface="宋体"/>
                          <a:cs typeface="Times New Roman"/>
                        </a:rPr>
                        <a:t>BCI</a:t>
                      </a:r>
                      <a:r>
                        <a:rPr lang="zh-CN" sz="1200" kern="0">
                          <a:latin typeface="Times New Roman"/>
                          <a:ea typeface="宋体"/>
                          <a:cs typeface="Times New Roman"/>
                        </a:rPr>
                        <a:t>法</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60 </a:t>
                      </a:r>
                      <a:r>
                        <a:rPr lang="en-US" sz="1200" kern="0" dirty="0" err="1">
                          <a:latin typeface="Times New Roman"/>
                          <a:ea typeface="宋体"/>
                          <a:cs typeface="Times New Roman"/>
                        </a:rPr>
                        <a:t>mA</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ISO11451-4</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整车</a:t>
            </a:r>
            <a:r>
              <a:rPr lang="zh-CN" altLang="en-US" sz="2000" kern="1200" dirty="0" smtClean="0">
                <a:solidFill>
                  <a:schemeClr val="tx1"/>
                </a:solidFill>
                <a:latin typeface="Calibri" pitchFamily="34" charset="0"/>
                <a:ea typeface="黑体" pitchFamily="49" charset="-122"/>
                <a:cs typeface="+mn-cs"/>
              </a:rPr>
              <a:t>电磁辐射抗扰度</a:t>
            </a:r>
          </a:p>
        </p:txBody>
      </p:sp>
      <p:sp>
        <p:nvSpPr>
          <p:cNvPr id="5" name="矩形 4"/>
          <p:cNvSpPr/>
          <p:nvPr/>
        </p:nvSpPr>
        <p:spPr>
          <a:xfrm>
            <a:off x="642910" y="1142984"/>
            <a:ext cx="3877985" cy="369332"/>
          </a:xfrm>
          <a:prstGeom prst="rect">
            <a:avLst/>
          </a:prstGeom>
        </p:spPr>
        <p:txBody>
          <a:bodyPr wrap="none">
            <a:spAutoFit/>
          </a:bodyPr>
          <a:lstStyle/>
          <a:p>
            <a:r>
              <a:rPr lang="zh-CN" altLang="en-US" dirty="0" smtClean="0">
                <a:solidFill>
                  <a:srgbClr val="000000"/>
                </a:solidFill>
                <a:latin typeface="Times New Roman" pitchFamily="18" charset="0"/>
                <a:sym typeface="Times New Roman" pitchFamily="18" charset="0"/>
              </a:rPr>
              <a:t>★</a:t>
            </a:r>
            <a:r>
              <a:rPr lang="zh-CN" altLang="en-US" dirty="0">
                <a:solidFill>
                  <a:srgbClr val="000000"/>
                </a:solidFill>
                <a:sym typeface="Arial" pitchFamily="34" charset="0"/>
              </a:rPr>
              <a:t>车辆基本试验</a:t>
            </a:r>
            <a:r>
              <a:rPr lang="zh-CN" altLang="en-US" dirty="0" smtClean="0">
                <a:solidFill>
                  <a:srgbClr val="000000"/>
                </a:solidFill>
                <a:sym typeface="Arial" pitchFamily="34" charset="0"/>
              </a:rPr>
              <a:t>条件</a:t>
            </a:r>
            <a:r>
              <a:rPr lang="zh-CN" altLang="en-US" dirty="0" smtClean="0">
                <a:solidFill>
                  <a:srgbClr val="000000"/>
                </a:solidFill>
                <a:latin typeface="Times New Roman" pitchFamily="18" charset="0"/>
                <a:sym typeface="Times New Roman" pitchFamily="18" charset="0"/>
              </a:rPr>
              <a:t>及失效判定准则</a:t>
            </a:r>
            <a:endParaRPr lang="zh-CN" altLang="en-US" dirty="0"/>
          </a:p>
        </p:txBody>
      </p:sp>
      <p:graphicFrame>
        <p:nvGraphicFramePr>
          <p:cNvPr id="6" name="表格 6"/>
          <p:cNvGraphicFramePr>
            <a:graphicFrameLocks noGrp="1"/>
          </p:cNvGraphicFramePr>
          <p:nvPr/>
        </p:nvGraphicFramePr>
        <p:xfrm>
          <a:off x="1000125" y="1571612"/>
          <a:ext cx="7572375" cy="3885862"/>
        </p:xfrm>
        <a:graphic>
          <a:graphicData uri="http://schemas.openxmlformats.org/drawingml/2006/table">
            <a:tbl>
              <a:tblPr/>
              <a:tblGrid>
                <a:gridCol w="3786188"/>
                <a:gridCol w="3786187"/>
              </a:tblGrid>
              <a:tr h="173477">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a:t>
                      </a: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工作循环”车辆试验条件</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失效判定</a:t>
                      </a: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准则</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487431">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车辆速度</a:t>
                      </a:r>
                      <a:r>
                        <a:rPr kumimoji="0" 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50km/h</a:t>
                      </a: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（车辆驱动转鼓），如果车辆配有巡航控制系统，则应该是可操作的</a:t>
                      </a:r>
                      <a:endParaRPr kumimoji="0" lang="zh-CN" altLang="en-US"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速度变化大于正常速度的±</a:t>
                      </a:r>
                      <a:r>
                        <a:rPr kumimoji="0" lang="en-US"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10%</a:t>
                      </a:r>
                      <a:r>
                        <a:rPr kumimoji="0" lang="zh-CN" altLang="en-US"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，如果使用自动变速箱：传动比改变引起的速度的变化大于正常速度的±</a:t>
                      </a:r>
                      <a:r>
                        <a:rPr kumimoji="0" lang="en-US"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10%</a:t>
                      </a:r>
                      <a:endParaRPr kumimoji="0" lang="zh-CN" altLang="en-US"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316107">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近光灯打开（手动模式）</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灯关闭</a:t>
                      </a:r>
                      <a:endParaRPr kumimoji="0" lang="zh-CN" sz="1200" b="0" i="0" u="none" strike="noStrike" cap="none" normalizeH="0" baseline="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316107">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前雨刷开启到最大速度（手动模式）</a:t>
                      </a:r>
                      <a:endParaRPr kumimoji="0" lang="zh-CN" sz="1200" b="0" i="0" u="none" strike="noStrike" cap="none" normalizeH="0" baseline="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前雨刷完全停止</a:t>
                      </a:r>
                      <a:endParaRPr kumimoji="0" lang="zh-CN" sz="1200" b="0" i="0" u="none" strike="noStrike" cap="none" normalizeH="0" baseline="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346955">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驾驶员侧的方向指示灯打开</a:t>
                      </a:r>
                      <a:endParaRPr kumimoji="0" lang="zh-CN" sz="1200" b="0" i="0" u="none" strike="noStrike" cap="none" normalizeH="0" baseline="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频率改变（低于</a:t>
                      </a:r>
                      <a:r>
                        <a:rPr kumimoji="0" lang="en-US"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0.75Hz</a:t>
                      </a:r>
                      <a:r>
                        <a:rPr kumimoji="0" lang="zh-CN" altLang="en-US"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或高于</a:t>
                      </a:r>
                      <a:r>
                        <a:rPr kumimoji="0" lang="en-US"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2.25Hz</a:t>
                      </a:r>
                      <a:r>
                        <a:rPr kumimoji="0" lang="zh-CN" altLang="en-US"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a:t>
                      </a:r>
                    </a:p>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工作周期变化（低于</a:t>
                      </a:r>
                      <a:r>
                        <a:rPr kumimoji="0" lang="en-US"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25%</a:t>
                      </a:r>
                      <a:r>
                        <a:rPr kumimoji="0" lang="zh-CN" altLang="en-US"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或高于</a:t>
                      </a:r>
                      <a:r>
                        <a:rPr kumimoji="0" lang="en-US"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75%</a:t>
                      </a:r>
                      <a:r>
                        <a:rPr kumimoji="0" lang="zh-CN" altLang="en-US"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a:t>
                      </a:r>
                      <a:endParaRPr kumimoji="0" lang="zh-CN" altLang="en-US" sz="1200" b="0" i="0" u="none" strike="noStrike" cap="none" normalizeH="0" baseline="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317314">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可调节悬挂处于正常位置</a:t>
                      </a:r>
                      <a:endParaRPr kumimoji="0" lang="zh-CN" sz="1200" b="0" i="0" u="none" strike="noStrike" cap="none" normalizeH="0" baseline="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显著意外变化</a:t>
                      </a:r>
                      <a:endParaRPr kumimoji="0" lang="zh-CN" sz="1200" b="0" i="0" u="none" strike="noStrike" cap="none" normalizeH="0" baseline="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316107">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驾驶员座位和方向盘处于中间位置</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意外变化大于总范围的</a:t>
                      </a:r>
                      <a:r>
                        <a:rPr kumimoji="0" lang="en-US"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10%</a:t>
                      </a:r>
                      <a:endParaRPr kumimoji="0" lang="zh-CN" altLang="en-US"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317314">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报警器关闭</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报警器意外激活</a:t>
                      </a:r>
                      <a:endParaRPr kumimoji="0" lang="zh-CN" sz="1200" b="0" i="0" u="none" strike="noStrike" cap="none" normalizeH="0" baseline="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316107">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喇叭关闭</a:t>
                      </a:r>
                      <a:endParaRPr kumimoji="0" lang="zh-CN" sz="1200" b="0" i="0" u="none" strike="noStrike" cap="none" normalizeH="0" baseline="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喇叭意外激活</a:t>
                      </a:r>
                      <a:endParaRPr kumimoji="0" lang="zh-CN" sz="1200" b="0" i="0" u="none" strike="noStrike" cap="none" normalizeH="0" baseline="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317314">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安全气囊处于压制状态（如果这个功能存在）</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意外激活</a:t>
                      </a:r>
                      <a:endParaRPr kumimoji="0" lang="zh-CN" sz="1200" b="0" i="0" u="none" strike="noStrike" cap="none" normalizeH="0" baseline="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316107">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自动门关闭</a:t>
                      </a:r>
                      <a:endParaRPr kumimoji="0" lang="zh-CN" sz="1200" b="0" i="0" u="none" strike="noStrike" cap="none" normalizeH="0" baseline="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意外打开</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317314">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制动系统的自动调整臂处于正常位置</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意外激活</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bl>
          </a:graphicData>
        </a:graphic>
      </p:graphicFrame>
      <p:graphicFrame>
        <p:nvGraphicFramePr>
          <p:cNvPr id="8" name="表格 10"/>
          <p:cNvGraphicFramePr>
            <a:graphicFrameLocks noGrp="1"/>
          </p:cNvGraphicFramePr>
          <p:nvPr/>
        </p:nvGraphicFramePr>
        <p:xfrm>
          <a:off x="1000100" y="5500702"/>
          <a:ext cx="7572428" cy="846126"/>
        </p:xfrm>
        <a:graphic>
          <a:graphicData uri="http://schemas.openxmlformats.org/drawingml/2006/table">
            <a:tbl>
              <a:tblPr/>
              <a:tblGrid>
                <a:gridCol w="3786241"/>
                <a:gridCol w="3786187"/>
              </a:tblGrid>
              <a:tr h="297486">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a:t>
                      </a: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制动工作循环”车辆试验条件</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68580" marR="68580"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失效判定</a:t>
                      </a: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准则</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68580" marR="68580"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416894">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在确定制动工作循环试验计划中，必须包括制动踏板的操作（除非技术上不允许这样做），不必包括防抱死制动系统的作用</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68580" marR="68580"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在制动工作循环中，制动灯不亮</a:t>
                      </a:r>
                    </a:p>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制动功能丧失、制动故障报警灯亮</a:t>
                      </a:r>
                    </a:p>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意外激活</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68580" marR="68580"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整车</a:t>
            </a:r>
            <a:r>
              <a:rPr lang="zh-CN" altLang="en-US" sz="2000" kern="1200" dirty="0" smtClean="0">
                <a:solidFill>
                  <a:schemeClr val="tx1"/>
                </a:solidFill>
                <a:latin typeface="Calibri" pitchFamily="34" charset="0"/>
                <a:ea typeface="黑体" pitchFamily="49" charset="-122"/>
                <a:cs typeface="+mn-cs"/>
              </a:rPr>
              <a:t>电磁辐射抗扰度</a:t>
            </a:r>
          </a:p>
        </p:txBody>
      </p:sp>
      <p:sp>
        <p:nvSpPr>
          <p:cNvPr id="6" name="矩形 5"/>
          <p:cNvSpPr/>
          <p:nvPr/>
        </p:nvSpPr>
        <p:spPr>
          <a:xfrm>
            <a:off x="357158" y="1142984"/>
            <a:ext cx="7286676" cy="1975926"/>
          </a:xfrm>
          <a:prstGeom prst="rect">
            <a:avLst/>
          </a:prstGeom>
        </p:spPr>
        <p:txBody>
          <a:bodyPr wrap="square">
            <a:spAutoFit/>
          </a:bodyPr>
          <a:lstStyle/>
          <a:p>
            <a:r>
              <a:rPr lang="zh-CN" altLang="en-US" dirty="0">
                <a:solidFill>
                  <a:srgbClr val="000000"/>
                </a:solidFill>
                <a:latin typeface="Times New Roman" pitchFamily="18" charset="0"/>
                <a:sym typeface="Times New Roman" pitchFamily="18" charset="0"/>
              </a:rPr>
              <a:t>★ </a:t>
            </a:r>
            <a:r>
              <a:rPr lang="zh-CN" altLang="en-US" dirty="0" smtClean="0">
                <a:solidFill>
                  <a:srgbClr val="000000"/>
                </a:solidFill>
                <a:latin typeface="Times New Roman" pitchFamily="18" charset="0"/>
                <a:sym typeface="Times New Roman" pitchFamily="18" charset="0"/>
              </a:rPr>
              <a:t>试验布置要求</a:t>
            </a:r>
            <a:endParaRPr lang="en-US" altLang="zh-CN"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sym typeface="Arial" pitchFamily="34" charset="0"/>
              </a:rPr>
              <a:t>     ●参考点或参考线：试验室参考点或参考线；</a:t>
            </a:r>
            <a:endParaRPr lang="en-US" altLang="zh-CN" dirty="0">
              <a:solidFill>
                <a:srgbClr val="000000"/>
              </a:solidFill>
              <a:sym typeface="Arial" pitchFamily="34" charset="0"/>
            </a:endParaRPr>
          </a:p>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天线最低振子离地高度：≥</a:t>
            </a:r>
            <a:r>
              <a:rPr lang="en-US" altLang="zh-CN" dirty="0" smtClean="0">
                <a:solidFill>
                  <a:srgbClr val="000000"/>
                </a:solidFill>
                <a:sym typeface="Arial" pitchFamily="34" charset="0"/>
              </a:rPr>
              <a:t>0.25m</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    ●天线顶端距离参考点：≥</a:t>
            </a:r>
            <a:r>
              <a:rPr lang="en-US" altLang="zh-CN" dirty="0" smtClean="0">
                <a:solidFill>
                  <a:srgbClr val="000000"/>
                </a:solidFill>
                <a:sym typeface="Arial" pitchFamily="34" charset="0"/>
              </a:rPr>
              <a:t>2.0m</a:t>
            </a:r>
            <a:r>
              <a:rPr lang="zh-CN" altLang="en-US" dirty="0">
                <a:solidFill>
                  <a:srgbClr val="000000"/>
                </a:solidFill>
                <a:sym typeface="Arial" pitchFamily="34" charset="0"/>
              </a:rPr>
              <a:t>；</a:t>
            </a:r>
            <a:endParaRPr lang="en-US" altLang="zh-CN" dirty="0">
              <a:solidFill>
                <a:srgbClr val="000000"/>
              </a:solidFill>
              <a:sym typeface="Arial" pitchFamily="34" charset="0"/>
            </a:endParaRPr>
          </a:p>
          <a:p>
            <a:pPr>
              <a:lnSpc>
                <a:spcPct val="120000"/>
              </a:lnSpc>
            </a:pPr>
            <a:r>
              <a:rPr lang="zh-CN" altLang="en-US" dirty="0">
                <a:solidFill>
                  <a:srgbClr val="000000"/>
                </a:solidFill>
                <a:sym typeface="Arial" pitchFamily="34" charset="0"/>
              </a:rPr>
              <a:t>     ●极化方式</a:t>
            </a:r>
            <a:r>
              <a:rPr lang="zh-CN" altLang="en-US" dirty="0" smtClean="0">
                <a:solidFill>
                  <a:srgbClr val="000000"/>
                </a:solidFill>
                <a:sym typeface="Arial" pitchFamily="34" charset="0"/>
              </a:rPr>
              <a:t>：垂直；</a:t>
            </a:r>
            <a:endParaRPr lang="en-US" dirty="0">
              <a:solidFill>
                <a:srgbClr val="000000"/>
              </a:solidFill>
              <a:sym typeface="Arial" pitchFamily="34" charset="0"/>
            </a:endParaRPr>
          </a:p>
          <a:p>
            <a:endParaRPr lang="zh-CN" altLang="en-US" dirty="0"/>
          </a:p>
        </p:txBody>
      </p:sp>
      <p:pic>
        <p:nvPicPr>
          <p:cNvPr id="9" name="Picture 2" descr="C:\Documents and Settings\Administrator\桌面\20150804_141545.jpg"/>
          <p:cNvPicPr>
            <a:picLocks noChangeAspect="1" noChangeArrowheads="1"/>
          </p:cNvPicPr>
          <p:nvPr/>
        </p:nvPicPr>
        <p:blipFill>
          <a:blip r:embed="rId2"/>
          <a:srcRect/>
          <a:stretch>
            <a:fillRect/>
          </a:stretch>
        </p:blipFill>
        <p:spPr bwMode="auto">
          <a:xfrm>
            <a:off x="214282" y="2928934"/>
            <a:ext cx="4793866" cy="3049853"/>
          </a:xfrm>
          <a:prstGeom prst="rect">
            <a:avLst/>
          </a:prstGeom>
          <a:noFill/>
        </p:spPr>
      </p:pic>
      <p:pic>
        <p:nvPicPr>
          <p:cNvPr id="11" name="图片 5" descr="C:\Documents and Settings\Administrator\桌面\试验室介绍\DSCN8370.JPG"/>
          <p:cNvPicPr>
            <a:picLocks noChangeArrowheads="1"/>
          </p:cNvPicPr>
          <p:nvPr/>
        </p:nvPicPr>
        <p:blipFill>
          <a:blip r:embed="rId3"/>
          <a:srcRect r="11104"/>
          <a:stretch>
            <a:fillRect/>
          </a:stretch>
        </p:blipFill>
        <p:spPr bwMode="auto">
          <a:xfrm>
            <a:off x="5357818" y="1357298"/>
            <a:ext cx="3499200" cy="2268000"/>
          </a:xfrm>
          <a:prstGeom prst="rect">
            <a:avLst/>
          </a:prstGeom>
          <a:noFill/>
          <a:ln w="9525">
            <a:noFill/>
            <a:miter lim="800000"/>
            <a:headEnd/>
            <a:tailEnd/>
          </a:ln>
        </p:spPr>
      </p:pic>
      <p:pic>
        <p:nvPicPr>
          <p:cNvPr id="12" name="Picture 2" descr="E:\电磁兼容\欢哥照片\ISO 11451-2：2005\DSCN8406.JPG"/>
          <p:cNvPicPr>
            <a:picLocks noChangeArrowheads="1"/>
          </p:cNvPicPr>
          <p:nvPr/>
        </p:nvPicPr>
        <p:blipFill>
          <a:blip r:embed="rId4"/>
          <a:srcRect b="10252"/>
          <a:stretch>
            <a:fillRect/>
          </a:stretch>
        </p:blipFill>
        <p:spPr bwMode="auto">
          <a:xfrm>
            <a:off x="5357818" y="3857628"/>
            <a:ext cx="3500462" cy="22680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4"/>
          <p:cNvSpPr>
            <a:spLocks noGrp="1"/>
          </p:cNvSpPr>
          <p:nvPr>
            <p:ph idx="1"/>
          </p:nvPr>
        </p:nvSpPr>
        <p:spPr>
          <a:xfrm>
            <a:off x="142844" y="1071546"/>
            <a:ext cx="8229600" cy="517513"/>
          </a:xfrm>
        </p:spPr>
        <p:txBody>
          <a:bodyPr/>
          <a:lstStyle/>
          <a:p>
            <a:r>
              <a:rPr lang="zh-CN" altLang="en-US" b="1" dirty="0" smtClean="0"/>
              <a:t>零部件检测项目</a:t>
            </a:r>
            <a:endParaRPr lang="en-US" altLang="zh-CN" b="1" dirty="0" smtClean="0"/>
          </a:p>
        </p:txBody>
      </p:sp>
      <p:sp>
        <p:nvSpPr>
          <p:cNvPr id="6"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宽带电磁辐射骚扰</a:t>
            </a:r>
          </a:p>
        </p:txBody>
      </p:sp>
      <p:sp>
        <p:nvSpPr>
          <p:cNvPr id="4" name="矩形 3"/>
          <p:cNvSpPr>
            <a:spLocks noChangeArrowheads="1"/>
          </p:cNvSpPr>
          <p:nvPr/>
        </p:nvSpPr>
        <p:spPr bwMode="auto">
          <a:xfrm>
            <a:off x="428625" y="1571625"/>
            <a:ext cx="8143875" cy="1127125"/>
          </a:xfrm>
          <a:prstGeom prst="rect">
            <a:avLst/>
          </a:prstGeom>
          <a:noFill/>
          <a:ln w="9525">
            <a:noFill/>
            <a:miter lim="800000"/>
            <a:headEnd/>
            <a:tailEnd/>
          </a:ln>
        </p:spPr>
        <p:txBody>
          <a:bodyPr>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4.</a:t>
            </a:r>
            <a:r>
              <a:rPr lang="zh-CN" altLang="en-US" sz="2000" b="1" dirty="0" smtClean="0">
                <a:solidFill>
                  <a:srgbClr val="000000"/>
                </a:solidFill>
                <a:latin typeface="Times New Roman" pitchFamily="18" charset="0"/>
                <a:sym typeface="Times New Roman" pitchFamily="18" charset="0"/>
              </a:rPr>
              <a:t>宽带电磁辐射骚扰</a:t>
            </a:r>
            <a:endParaRPr lang="en-US" sz="2000" b="1"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引用标准：</a:t>
            </a:r>
            <a:r>
              <a:rPr lang="en-US" altLang="zh-CN" dirty="0" smtClean="0">
                <a:solidFill>
                  <a:srgbClr val="000000"/>
                </a:solidFill>
                <a:latin typeface="Times New Roman" pitchFamily="18" charset="0"/>
                <a:sym typeface="Times New Roman" pitchFamily="18" charset="0"/>
              </a:rPr>
              <a:t>CISPR 25</a:t>
            </a:r>
            <a:endParaRPr lang="zh-CN" altLang="en-US"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标准限值</a:t>
            </a:r>
            <a:r>
              <a:rPr lang="en-US" altLang="zh-CN" dirty="0">
                <a:solidFill>
                  <a:srgbClr val="000000"/>
                </a:solidFill>
                <a:latin typeface="Times New Roman" pitchFamily="18" charset="0"/>
                <a:sym typeface="Times New Roman" pitchFamily="18" charset="0"/>
              </a:rPr>
              <a:t>(10m)</a:t>
            </a:r>
            <a:r>
              <a:rPr lang="zh-CN" altLang="en-US" dirty="0">
                <a:solidFill>
                  <a:srgbClr val="000000"/>
                </a:solidFill>
                <a:latin typeface="Times New Roman" pitchFamily="18" charset="0"/>
                <a:sym typeface="Times New Roman" pitchFamily="18" charset="0"/>
              </a:rPr>
              <a:t>：</a:t>
            </a:r>
            <a:endParaRPr lang="zh-CN" altLang="en-US" b="1" dirty="0">
              <a:solidFill>
                <a:srgbClr val="000000"/>
              </a:solidFill>
              <a:sym typeface="Arial" pitchFamily="34" charset="0"/>
            </a:endParaRPr>
          </a:p>
        </p:txBody>
      </p:sp>
      <p:pic>
        <p:nvPicPr>
          <p:cNvPr id="12292" name="Picture 4"/>
          <p:cNvPicPr>
            <a:picLocks noChangeArrowheads="1"/>
          </p:cNvPicPr>
          <p:nvPr/>
        </p:nvPicPr>
        <p:blipFill>
          <a:blip r:embed="rId2"/>
          <a:srcRect/>
          <a:stretch>
            <a:fillRect/>
          </a:stretch>
        </p:blipFill>
        <p:spPr bwMode="auto">
          <a:xfrm>
            <a:off x="1714480" y="2643182"/>
            <a:ext cx="5443200" cy="799200"/>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pic>
        <p:nvPicPr>
          <p:cNvPr id="12293" name="Picture 5"/>
          <p:cNvPicPr>
            <a:picLocks noChangeArrowheads="1"/>
          </p:cNvPicPr>
          <p:nvPr/>
        </p:nvPicPr>
        <p:blipFill>
          <a:blip r:embed="rId3"/>
          <a:srcRect/>
          <a:stretch>
            <a:fillRect/>
          </a:stretch>
        </p:blipFill>
        <p:spPr bwMode="auto">
          <a:xfrm>
            <a:off x="2000232" y="3441958"/>
            <a:ext cx="4687200" cy="2916000"/>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j-cs"/>
              </a:rPr>
              <a:t>宽带电磁辐射骚扰</a:t>
            </a:r>
            <a:endParaRPr lang="zh-CN" altLang="en-US" sz="2000" kern="1200" dirty="0" smtClean="0">
              <a:solidFill>
                <a:schemeClr val="tx1"/>
              </a:solidFill>
              <a:latin typeface="Calibri" pitchFamily="34" charset="0"/>
              <a:ea typeface="黑体" pitchFamily="49" charset="-122"/>
              <a:cs typeface="+mn-cs"/>
            </a:endParaRPr>
          </a:p>
        </p:txBody>
      </p:sp>
      <p:sp>
        <p:nvSpPr>
          <p:cNvPr id="7171" name="矩形 6"/>
          <p:cNvSpPr>
            <a:spLocks noChangeArrowheads="1"/>
          </p:cNvSpPr>
          <p:nvPr/>
        </p:nvSpPr>
        <p:spPr bwMode="auto">
          <a:xfrm>
            <a:off x="500063" y="1142984"/>
            <a:ext cx="7929562" cy="726609"/>
          </a:xfrm>
          <a:prstGeom prst="rect">
            <a:avLst/>
          </a:prstGeom>
          <a:noFill/>
          <a:ln w="9525">
            <a:noFill/>
            <a:miter lim="800000"/>
            <a:headEnd/>
            <a:tailEnd/>
          </a:ln>
        </p:spPr>
        <p:txBody>
          <a:bodyPr>
            <a:spAutoFit/>
          </a:bodyPr>
          <a:lstStyle/>
          <a:p>
            <a:pPr>
              <a:lnSpc>
                <a:spcPct val="120000"/>
              </a:lnSpc>
            </a:pPr>
            <a:r>
              <a:rPr lang="zh-CN" altLang="en-US" dirty="0">
                <a:solidFill>
                  <a:srgbClr val="000000"/>
                </a:solidFill>
                <a:sym typeface="Arial" pitchFamily="34" charset="0"/>
              </a:rPr>
              <a:t>★ 接收机</a:t>
            </a:r>
            <a:r>
              <a:rPr lang="zh-CN" altLang="en-US" dirty="0" smtClean="0">
                <a:solidFill>
                  <a:srgbClr val="000000"/>
                </a:solidFill>
                <a:sym typeface="Arial" pitchFamily="34" charset="0"/>
              </a:rPr>
              <a:t>设置</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●准峰值或峰值检波器</a:t>
            </a:r>
            <a:r>
              <a:rPr lang="zh-CN" altLang="en-US" dirty="0">
                <a:solidFill>
                  <a:srgbClr val="000000"/>
                </a:solidFill>
                <a:sym typeface="Arial" pitchFamily="34" charset="0"/>
              </a:rPr>
              <a:t>；</a:t>
            </a:r>
            <a:endParaRPr lang="en-US" dirty="0">
              <a:solidFill>
                <a:srgbClr val="000000"/>
              </a:solidFill>
              <a:sym typeface="Arial" pitchFamily="34" charset="0"/>
            </a:endParaRPr>
          </a:p>
        </p:txBody>
      </p:sp>
      <p:sp>
        <p:nvSpPr>
          <p:cNvPr id="7172" name="矩形 8"/>
          <p:cNvSpPr>
            <a:spLocks noChangeArrowheads="1"/>
          </p:cNvSpPr>
          <p:nvPr/>
        </p:nvSpPr>
        <p:spPr bwMode="auto">
          <a:xfrm>
            <a:off x="500063" y="3386250"/>
            <a:ext cx="8143875" cy="757130"/>
          </a:xfrm>
          <a:prstGeom prst="rect">
            <a:avLst/>
          </a:prstGeom>
          <a:noFill/>
          <a:ln w="9525">
            <a:noFill/>
            <a:miter lim="800000"/>
            <a:headEnd/>
            <a:tailEnd/>
          </a:ln>
        </p:spPr>
        <p:txBody>
          <a:bodyPr wrap="square">
            <a:spAutoFit/>
          </a:bodyPr>
          <a:lstStyle/>
          <a:p>
            <a:pPr>
              <a:lnSpc>
                <a:spcPct val="120000"/>
              </a:lnSpc>
            </a:pPr>
            <a:r>
              <a:rPr lang="zh-CN" altLang="en-US" dirty="0">
                <a:solidFill>
                  <a:srgbClr val="000000"/>
                </a:solidFill>
                <a:sym typeface="Arial" pitchFamily="34" charset="0"/>
              </a:rPr>
              <a:t>★ 试验工况</a:t>
            </a:r>
            <a:endParaRPr lang="en-US" altLang="zh-CN" dirty="0">
              <a:solidFill>
                <a:srgbClr val="000000"/>
              </a:solidFill>
              <a:sym typeface="Arial" pitchFamily="34" charset="0"/>
            </a:endParaRPr>
          </a:p>
          <a:p>
            <a:pPr>
              <a:lnSpc>
                <a:spcPct val="120000"/>
              </a:lnSpc>
            </a:pPr>
            <a:r>
              <a:rPr lang="en-US" altLang="zh-CN" dirty="0">
                <a:solidFill>
                  <a:srgbClr val="000000"/>
                </a:solidFill>
                <a:sym typeface="Arial" pitchFamily="34" charset="0"/>
              </a:rPr>
              <a:t>     </a:t>
            </a:r>
            <a:r>
              <a:rPr lang="zh-CN" altLang="en-US" dirty="0" smtClean="0">
                <a:solidFill>
                  <a:srgbClr val="000000"/>
                </a:solidFill>
                <a:sym typeface="Arial" pitchFamily="34" charset="0"/>
              </a:rPr>
              <a:t>●零部件处于正常工作，且处于最大负载工作状态；</a:t>
            </a:r>
            <a:r>
              <a:rPr lang="en-US" dirty="0" smtClean="0">
                <a:solidFill>
                  <a:srgbClr val="000000"/>
                </a:solidFill>
                <a:sym typeface="Arial" pitchFamily="34" charset="0"/>
              </a:rPr>
              <a:t>    </a:t>
            </a:r>
            <a:endParaRPr lang="en-US" dirty="0">
              <a:solidFill>
                <a:srgbClr val="000000"/>
              </a:solidFill>
              <a:sym typeface="Arial" pitchFamily="34" charset="0"/>
            </a:endParaRPr>
          </a:p>
        </p:txBody>
      </p:sp>
      <p:pic>
        <p:nvPicPr>
          <p:cNvPr id="37889" name="Picture 1"/>
          <p:cNvPicPr>
            <a:picLocks noChangeAspect="1" noChangeArrowheads="1"/>
          </p:cNvPicPr>
          <p:nvPr/>
        </p:nvPicPr>
        <p:blipFill>
          <a:blip r:embed="rId3"/>
          <a:srcRect/>
          <a:stretch>
            <a:fillRect/>
          </a:stretch>
        </p:blipFill>
        <p:spPr bwMode="auto">
          <a:xfrm>
            <a:off x="1090613" y="1857374"/>
            <a:ext cx="7124700" cy="1428750"/>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
        <p:nvSpPr>
          <p:cNvPr id="6" name="矩形 5"/>
          <p:cNvSpPr>
            <a:spLocks noChangeArrowheads="1"/>
          </p:cNvSpPr>
          <p:nvPr/>
        </p:nvSpPr>
        <p:spPr bwMode="auto">
          <a:xfrm>
            <a:off x="500091" y="4032267"/>
            <a:ext cx="8143875" cy="1754187"/>
          </a:xfrm>
          <a:prstGeom prst="rect">
            <a:avLst/>
          </a:prstGeom>
          <a:noFill/>
          <a:ln w="9525">
            <a:noFill/>
            <a:miter lim="800000"/>
            <a:headEnd/>
            <a:tailEnd/>
          </a:ln>
        </p:spPr>
        <p:txBody>
          <a:bodyPr>
            <a:spAutoFit/>
          </a:bodyPr>
          <a:lstStyle/>
          <a:p>
            <a:pPr>
              <a:lnSpc>
                <a:spcPct val="120000"/>
              </a:lnSpc>
            </a:pPr>
            <a:r>
              <a:rPr lang="zh-CN" altLang="en-US" dirty="0">
                <a:solidFill>
                  <a:srgbClr val="000000"/>
                </a:solidFill>
                <a:sym typeface="Arial" pitchFamily="34" charset="0"/>
              </a:rPr>
              <a:t>★ 试验布置</a:t>
            </a:r>
            <a:r>
              <a:rPr lang="zh-CN" altLang="en-US" dirty="0" smtClean="0">
                <a:solidFill>
                  <a:srgbClr val="000000"/>
                </a:solidFill>
                <a:sym typeface="Arial" pitchFamily="34" charset="0"/>
              </a:rPr>
              <a:t>要求</a:t>
            </a:r>
            <a:endParaRPr lang="en-US" altLang="zh-CN" dirty="0">
              <a:solidFill>
                <a:srgbClr val="000000"/>
              </a:solidFill>
              <a:sym typeface="Arial" pitchFamily="34" charset="0"/>
            </a:endParaRPr>
          </a:p>
          <a:p>
            <a:pPr>
              <a:lnSpc>
                <a:spcPct val="120000"/>
              </a:lnSpc>
            </a:pPr>
            <a:r>
              <a:rPr lang="en-US" altLang="zh-CN" dirty="0">
                <a:solidFill>
                  <a:srgbClr val="000000"/>
                </a:solidFill>
                <a:sym typeface="Arial" pitchFamily="34" charset="0"/>
              </a:rPr>
              <a:t>     </a:t>
            </a:r>
            <a:r>
              <a:rPr lang="zh-CN" altLang="en-US" dirty="0">
                <a:solidFill>
                  <a:srgbClr val="000000"/>
                </a:solidFill>
                <a:sym typeface="Arial" pitchFamily="34" charset="0"/>
              </a:rPr>
              <a:t>●测试距离</a:t>
            </a:r>
            <a:r>
              <a:rPr lang="zh-CN" altLang="en-US" dirty="0" smtClean="0">
                <a:solidFill>
                  <a:srgbClr val="000000"/>
                </a:solidFill>
                <a:sym typeface="Arial" pitchFamily="34" charset="0"/>
              </a:rPr>
              <a:t>：天线参考点与试验线束的距离为</a:t>
            </a:r>
            <a:r>
              <a:rPr lang="en-US" altLang="zh-CN" dirty="0" smtClean="0">
                <a:solidFill>
                  <a:srgbClr val="000000"/>
                </a:solidFill>
                <a:sym typeface="Arial" pitchFamily="34" charset="0"/>
              </a:rPr>
              <a:t>1m</a:t>
            </a:r>
            <a:r>
              <a:rPr lang="zh-CN" altLang="en-US" dirty="0">
                <a:solidFill>
                  <a:srgbClr val="000000"/>
                </a:solidFill>
                <a:sym typeface="Arial" pitchFamily="34" charset="0"/>
              </a:rPr>
              <a:t>；</a:t>
            </a:r>
            <a:endParaRPr lang="en-US" altLang="zh-CN" dirty="0">
              <a:solidFill>
                <a:srgbClr val="000000"/>
              </a:solidFill>
              <a:sym typeface="Arial" pitchFamily="34" charset="0"/>
            </a:endParaRPr>
          </a:p>
          <a:p>
            <a:pPr>
              <a:lnSpc>
                <a:spcPct val="120000"/>
              </a:lnSpc>
            </a:pPr>
            <a:r>
              <a:rPr lang="zh-CN" altLang="en-US" dirty="0">
                <a:solidFill>
                  <a:srgbClr val="000000"/>
                </a:solidFill>
                <a:sym typeface="Arial" pitchFamily="34" charset="0"/>
              </a:rPr>
              <a:t>     ●天线高度</a:t>
            </a:r>
            <a:r>
              <a:rPr lang="zh-CN" altLang="en-US" dirty="0" smtClean="0">
                <a:solidFill>
                  <a:srgbClr val="000000"/>
                </a:solidFill>
                <a:sym typeface="Arial" pitchFamily="34" charset="0"/>
              </a:rPr>
              <a:t>：</a:t>
            </a:r>
            <a:r>
              <a:rPr lang="en-US" altLang="zh-CN" dirty="0" smtClean="0">
                <a:solidFill>
                  <a:srgbClr val="000000"/>
                </a:solidFill>
                <a:sym typeface="Arial" pitchFamily="34" charset="0"/>
              </a:rPr>
              <a:t>1m</a:t>
            </a:r>
            <a:r>
              <a:rPr lang="zh-CN" altLang="en-US" dirty="0">
                <a:solidFill>
                  <a:srgbClr val="000000"/>
                </a:solidFill>
                <a:sym typeface="Arial" pitchFamily="34" charset="0"/>
              </a:rPr>
              <a:t>；</a:t>
            </a:r>
            <a:endParaRPr lang="en-US" altLang="zh-CN" dirty="0">
              <a:solidFill>
                <a:srgbClr val="000000"/>
              </a:solidFill>
              <a:sym typeface="Arial" pitchFamily="34" charset="0"/>
            </a:endParaRPr>
          </a:p>
          <a:p>
            <a:pPr>
              <a:lnSpc>
                <a:spcPct val="120000"/>
              </a:lnSpc>
            </a:pPr>
            <a:r>
              <a:rPr lang="zh-CN" altLang="en-US" dirty="0">
                <a:solidFill>
                  <a:srgbClr val="000000"/>
                </a:solidFill>
                <a:sym typeface="Arial" pitchFamily="34" charset="0"/>
              </a:rPr>
              <a:t>     ●极化方式：水平和垂直；</a:t>
            </a:r>
            <a:endParaRPr lang="en-US" altLang="zh-CN" dirty="0">
              <a:solidFill>
                <a:srgbClr val="000000"/>
              </a:solidFill>
              <a:sym typeface="Arial" pitchFamily="34" charset="0"/>
            </a:endParaRPr>
          </a:p>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●其他要求：线束长度</a:t>
            </a:r>
            <a:r>
              <a:rPr lang="en-US" altLang="zh-CN" dirty="0" smtClean="0">
                <a:solidFill>
                  <a:srgbClr val="000000"/>
                </a:solidFill>
                <a:sym typeface="Arial" pitchFamily="34" charset="0"/>
              </a:rPr>
              <a:t>1.5m</a:t>
            </a:r>
            <a:r>
              <a:rPr lang="zh-CN" altLang="en-US" dirty="0" smtClean="0">
                <a:solidFill>
                  <a:srgbClr val="000000"/>
                </a:solidFill>
                <a:sym typeface="Arial" pitchFamily="34" charset="0"/>
              </a:rPr>
              <a:t>，线束距离试验桌边沿</a:t>
            </a:r>
            <a:r>
              <a:rPr lang="en-US" altLang="zh-CN" dirty="0" smtClean="0">
                <a:solidFill>
                  <a:srgbClr val="000000"/>
                </a:solidFill>
                <a:sym typeface="Arial" pitchFamily="34" charset="0"/>
              </a:rPr>
              <a:t>0.1m</a:t>
            </a:r>
            <a:r>
              <a:rPr lang="zh-CN" altLang="en-US" dirty="0" smtClean="0">
                <a:solidFill>
                  <a:srgbClr val="000000"/>
                </a:solidFill>
                <a:sym typeface="Arial" pitchFamily="34" charset="0"/>
              </a:rPr>
              <a:t>，试验桌高度</a:t>
            </a:r>
            <a:r>
              <a:rPr lang="en-US" altLang="zh-CN" dirty="0" smtClean="0">
                <a:solidFill>
                  <a:srgbClr val="000000"/>
                </a:solidFill>
                <a:sym typeface="Arial" pitchFamily="34" charset="0"/>
              </a:rPr>
              <a:t>0.9m</a:t>
            </a:r>
            <a:r>
              <a:rPr lang="zh-CN" altLang="en-US" dirty="0" smtClean="0">
                <a:solidFill>
                  <a:srgbClr val="000000"/>
                </a:solidFill>
                <a:sym typeface="Arial" pitchFamily="34" charset="0"/>
              </a:rPr>
              <a:t>；</a:t>
            </a:r>
            <a:endParaRPr lang="en-US" dirty="0">
              <a:solidFill>
                <a:srgbClr val="000000"/>
              </a:solidFill>
              <a:sym typeface="Arial"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2"/>
          <p:cNvSpPr>
            <a:spLocks noGrp="1"/>
          </p:cNvSpPr>
          <p:nvPr>
            <p:ph type="sldNum" sz="quarter" idx="10"/>
          </p:nvPr>
        </p:nvSpPr>
        <p:spPr>
          <a:noFill/>
        </p:spPr>
        <p:txBody>
          <a:bodyPr/>
          <a:lstStyle/>
          <a:p>
            <a:fld id="{F529474A-87B7-4EC8-9E1D-557DB797BCF1}" type="slidenum">
              <a:rPr lang="zh-CN" altLang="en-US"/>
              <a:pPr/>
              <a:t>17</a:t>
            </a:fld>
            <a:endParaRPr lang="en-US" altLang="zh-CN" sz="1800"/>
          </a:p>
        </p:txBody>
      </p:sp>
      <p:pic>
        <p:nvPicPr>
          <p:cNvPr id="45060" name="Picture 2"/>
          <p:cNvPicPr>
            <a:picLocks noChangeAspect="1" noChangeArrowheads="1"/>
          </p:cNvPicPr>
          <p:nvPr/>
        </p:nvPicPr>
        <p:blipFill>
          <a:blip r:embed="rId2"/>
          <a:srcRect/>
          <a:stretch>
            <a:fillRect/>
          </a:stretch>
        </p:blipFill>
        <p:spPr bwMode="auto">
          <a:xfrm>
            <a:off x="142875" y="1285875"/>
            <a:ext cx="5357813" cy="4859338"/>
          </a:xfrm>
          <a:prstGeom prst="rect">
            <a:avLst/>
          </a:prstGeom>
          <a:noFill/>
          <a:ln w="9525">
            <a:noFill/>
            <a:miter lim="800000"/>
            <a:headEnd/>
            <a:tailEnd/>
          </a:ln>
        </p:spPr>
      </p:pic>
      <p:sp>
        <p:nvSpPr>
          <p:cNvPr id="45061" name="Rectangle 19"/>
          <p:cNvSpPr>
            <a:spLocks noChangeArrowheads="1"/>
          </p:cNvSpPr>
          <p:nvPr/>
        </p:nvSpPr>
        <p:spPr bwMode="auto">
          <a:xfrm>
            <a:off x="0" y="1285875"/>
            <a:ext cx="1000125" cy="369888"/>
          </a:xfrm>
          <a:prstGeom prst="rect">
            <a:avLst/>
          </a:prstGeom>
          <a:noFill/>
          <a:ln w="9525">
            <a:noFill/>
            <a:miter lim="800000"/>
            <a:headEnd/>
            <a:tailEnd/>
          </a:ln>
        </p:spPr>
        <p:txBody>
          <a:bodyPr lIns="18000" rIns="18000" anchor="ctr">
            <a:spAutoFit/>
          </a:bodyPr>
          <a:lstStyle/>
          <a:p>
            <a:pPr indent="228600"/>
            <a:r>
              <a:rPr lang="zh-CN" altLang="en-US">
                <a:solidFill>
                  <a:srgbClr val="000000"/>
                </a:solidFill>
                <a:latin typeface="宋体" pitchFamily="2" charset="-122"/>
                <a:sym typeface="宋体" pitchFamily="2" charset="-122"/>
              </a:rPr>
              <a:t>俯视图</a:t>
            </a:r>
          </a:p>
        </p:txBody>
      </p:sp>
      <p:sp>
        <p:nvSpPr>
          <p:cNvPr id="45062" name="Rectangle 19"/>
          <p:cNvSpPr>
            <a:spLocks noChangeArrowheads="1"/>
          </p:cNvSpPr>
          <p:nvPr/>
        </p:nvSpPr>
        <p:spPr bwMode="auto">
          <a:xfrm>
            <a:off x="5572125" y="1500188"/>
            <a:ext cx="3571875" cy="2584450"/>
          </a:xfrm>
          <a:prstGeom prst="rect">
            <a:avLst/>
          </a:prstGeom>
          <a:noFill/>
          <a:ln w="9525">
            <a:noFill/>
            <a:miter lim="800000"/>
            <a:headEnd/>
            <a:tailEnd/>
          </a:ln>
        </p:spPr>
        <p:txBody>
          <a:bodyPr lIns="18000" rIns="18000" anchor="ctr">
            <a:spAutoFit/>
          </a:bodyPr>
          <a:lstStyle/>
          <a:p>
            <a:pPr indent="228600"/>
            <a:r>
              <a:rPr lang="zh-CN" altLang="en-US">
                <a:solidFill>
                  <a:srgbClr val="000000"/>
                </a:solidFill>
                <a:latin typeface="宋体" pitchFamily="2" charset="-122"/>
                <a:sym typeface="宋体" pitchFamily="2" charset="-122"/>
              </a:rPr>
              <a:t>说明</a:t>
            </a:r>
            <a:r>
              <a:rPr lang="en-US" altLang="zh-CN">
                <a:solidFill>
                  <a:srgbClr val="000000"/>
                </a:solidFill>
                <a:latin typeface="宋体" pitchFamily="2" charset="-122"/>
                <a:sym typeface="宋体" pitchFamily="2" charset="-122"/>
              </a:rPr>
              <a:t>:</a:t>
            </a:r>
            <a:endParaRPr lang="zh-CN" altLang="en-US">
              <a:solidFill>
                <a:srgbClr val="000000"/>
              </a:solidFill>
              <a:latin typeface="宋体" pitchFamily="2" charset="-122"/>
              <a:sym typeface="宋体" pitchFamily="2" charset="-122"/>
            </a:endParaRPr>
          </a:p>
          <a:p>
            <a:pPr indent="228600">
              <a:buFont typeface="Arial" pitchFamily="34" charset="0"/>
              <a:buAutoNum type="arabicPlain"/>
            </a:pPr>
            <a:r>
              <a:rPr lang="en-US" altLang="zh-CN">
                <a:solidFill>
                  <a:srgbClr val="000000"/>
                </a:solidFill>
                <a:latin typeface="宋体" pitchFamily="2" charset="-122"/>
                <a:sym typeface="宋体" pitchFamily="2" charset="-122"/>
              </a:rPr>
              <a:t>DUT</a:t>
            </a:r>
            <a:endParaRPr lang="zh-CN" altLang="en-US">
              <a:solidFill>
                <a:srgbClr val="000000"/>
              </a:solidFill>
              <a:latin typeface="宋体" pitchFamily="2" charset="-122"/>
              <a:sym typeface="宋体" pitchFamily="2" charset="-122"/>
            </a:endParaRPr>
          </a:p>
          <a:p>
            <a:pPr indent="228600">
              <a:buFont typeface="Arial" pitchFamily="34" charset="0"/>
              <a:buAutoNum type="arabicPlain"/>
            </a:pPr>
            <a:r>
              <a:rPr lang="zh-CN" altLang="en-US">
                <a:solidFill>
                  <a:srgbClr val="000000"/>
                </a:solidFill>
                <a:latin typeface="宋体" pitchFamily="2" charset="-122"/>
                <a:sym typeface="宋体" pitchFamily="2" charset="-122"/>
              </a:rPr>
              <a:t>测试线束</a:t>
            </a:r>
            <a:endParaRPr lang="en-US">
              <a:solidFill>
                <a:srgbClr val="000000"/>
              </a:solidFill>
              <a:latin typeface="宋体" pitchFamily="2" charset="-122"/>
              <a:sym typeface="宋体" pitchFamily="2" charset="-122"/>
            </a:endParaRPr>
          </a:p>
          <a:p>
            <a:pPr indent="228600">
              <a:buFont typeface="Arial" pitchFamily="34" charset="0"/>
              <a:buAutoNum type="arabicPlain"/>
            </a:pPr>
            <a:r>
              <a:rPr lang="zh-CN" altLang="en-US">
                <a:solidFill>
                  <a:srgbClr val="000000"/>
                </a:solidFill>
                <a:latin typeface="宋体" pitchFamily="2" charset="-122"/>
                <a:sym typeface="宋体" pitchFamily="2" charset="-122"/>
              </a:rPr>
              <a:t>负载模拟器</a:t>
            </a:r>
            <a:endParaRPr lang="en-US">
              <a:solidFill>
                <a:srgbClr val="000000"/>
              </a:solidFill>
              <a:latin typeface="宋体" pitchFamily="2" charset="-122"/>
              <a:sym typeface="宋体" pitchFamily="2" charset="-122"/>
            </a:endParaRPr>
          </a:p>
          <a:p>
            <a:pPr indent="228600">
              <a:buFont typeface="Arial" pitchFamily="34" charset="0"/>
              <a:buAutoNum type="arabicPlain"/>
            </a:pPr>
            <a:r>
              <a:rPr lang="zh-CN" altLang="en-US">
                <a:solidFill>
                  <a:srgbClr val="000000"/>
                </a:solidFill>
                <a:latin typeface="宋体" pitchFamily="2" charset="-122"/>
                <a:sym typeface="宋体" pitchFamily="2" charset="-122"/>
              </a:rPr>
              <a:t>直流电源</a:t>
            </a:r>
            <a:endParaRPr lang="en-US">
              <a:solidFill>
                <a:srgbClr val="000000"/>
              </a:solidFill>
              <a:latin typeface="宋体" pitchFamily="2" charset="-122"/>
              <a:sym typeface="宋体" pitchFamily="2" charset="-122"/>
            </a:endParaRPr>
          </a:p>
          <a:p>
            <a:pPr indent="228600">
              <a:buFont typeface="Arial" pitchFamily="34" charset="0"/>
              <a:buAutoNum type="arabicPlain"/>
            </a:pPr>
            <a:r>
              <a:rPr lang="zh-CN" altLang="en-US">
                <a:solidFill>
                  <a:srgbClr val="000000"/>
                </a:solidFill>
                <a:latin typeface="宋体" pitchFamily="2" charset="-122"/>
                <a:sym typeface="宋体" pitchFamily="2" charset="-122"/>
              </a:rPr>
              <a:t>人工电源网络</a:t>
            </a:r>
            <a:endParaRPr lang="en-US">
              <a:solidFill>
                <a:srgbClr val="000000"/>
              </a:solidFill>
              <a:latin typeface="宋体" pitchFamily="2" charset="-122"/>
              <a:sym typeface="宋体" pitchFamily="2" charset="-122"/>
            </a:endParaRPr>
          </a:p>
          <a:p>
            <a:pPr indent="228600">
              <a:buFont typeface="Arial" pitchFamily="34" charset="0"/>
              <a:buAutoNum type="arabicPlain"/>
            </a:pPr>
            <a:r>
              <a:rPr lang="zh-CN" altLang="en-US">
                <a:solidFill>
                  <a:srgbClr val="000000"/>
                </a:solidFill>
                <a:latin typeface="宋体" pitchFamily="2" charset="-122"/>
                <a:sym typeface="宋体" pitchFamily="2" charset="-122"/>
              </a:rPr>
              <a:t>试验桌</a:t>
            </a:r>
            <a:endParaRPr lang="en-US">
              <a:solidFill>
                <a:srgbClr val="000000"/>
              </a:solidFill>
              <a:latin typeface="宋体" pitchFamily="2" charset="-122"/>
              <a:sym typeface="宋体" pitchFamily="2" charset="-122"/>
            </a:endParaRPr>
          </a:p>
          <a:p>
            <a:pPr indent="228600">
              <a:buFont typeface="Arial" pitchFamily="34" charset="0"/>
              <a:buAutoNum type="arabicPlain"/>
            </a:pPr>
            <a:r>
              <a:rPr lang="zh-CN" altLang="en-US">
                <a:solidFill>
                  <a:srgbClr val="000000"/>
                </a:solidFill>
                <a:latin typeface="宋体" pitchFamily="2" charset="-122"/>
                <a:sym typeface="宋体" pitchFamily="2" charset="-122"/>
              </a:rPr>
              <a:t>低相对介电材料支撑（</a:t>
            </a:r>
            <a:r>
              <a:rPr lang="en-US" altLang="zh-CN">
                <a:solidFill>
                  <a:srgbClr val="000000"/>
                </a:solidFill>
                <a:latin typeface="宋体" pitchFamily="2" charset="-122"/>
                <a:sym typeface="宋体" pitchFamily="2" charset="-122"/>
              </a:rPr>
              <a:t>ε</a:t>
            </a:r>
            <a:r>
              <a:rPr lang="en-US" altLang="zh-CN" sz="1400">
                <a:solidFill>
                  <a:srgbClr val="000000"/>
                </a:solidFill>
                <a:latin typeface="宋体" pitchFamily="2" charset="-122"/>
                <a:sym typeface="宋体" pitchFamily="2" charset="-122"/>
              </a:rPr>
              <a:t>r</a:t>
            </a:r>
            <a:r>
              <a:rPr lang="en-US" altLang="zh-CN">
                <a:solidFill>
                  <a:srgbClr val="000000"/>
                </a:solidFill>
                <a:latin typeface="宋体" pitchFamily="2" charset="-122"/>
                <a:sym typeface="宋体" pitchFamily="2" charset="-122"/>
              </a:rPr>
              <a:t>&lt;1.4</a:t>
            </a:r>
            <a:r>
              <a:rPr lang="zh-CN" altLang="en-US">
                <a:solidFill>
                  <a:srgbClr val="000000"/>
                </a:solidFill>
                <a:latin typeface="宋体" pitchFamily="2" charset="-122"/>
                <a:sym typeface="宋体" pitchFamily="2" charset="-122"/>
              </a:rPr>
              <a:t>）</a:t>
            </a:r>
            <a:endParaRPr lang="en-US">
              <a:solidFill>
                <a:srgbClr val="000000"/>
              </a:solidFill>
              <a:latin typeface="宋体" pitchFamily="2" charset="-122"/>
              <a:sym typeface="宋体" pitchFamily="2" charset="-122"/>
            </a:endParaRPr>
          </a:p>
          <a:p>
            <a:pPr indent="228600">
              <a:buFont typeface="Arial" pitchFamily="34" charset="0"/>
              <a:buAutoNum type="arabicPlain"/>
            </a:pPr>
            <a:r>
              <a:rPr lang="zh-CN" altLang="en-US">
                <a:solidFill>
                  <a:srgbClr val="000000"/>
                </a:solidFill>
                <a:latin typeface="宋体" pitchFamily="2" charset="-122"/>
                <a:sym typeface="宋体" pitchFamily="2" charset="-122"/>
              </a:rPr>
              <a:t>对数周期天线</a:t>
            </a:r>
          </a:p>
        </p:txBody>
      </p:sp>
      <p:sp>
        <p:nvSpPr>
          <p:cNvPr id="45063" name="Rectangle 19"/>
          <p:cNvSpPr>
            <a:spLocks noChangeArrowheads="1"/>
          </p:cNvSpPr>
          <p:nvPr/>
        </p:nvSpPr>
        <p:spPr bwMode="auto">
          <a:xfrm>
            <a:off x="857250" y="6000750"/>
            <a:ext cx="4500563" cy="369888"/>
          </a:xfrm>
          <a:prstGeom prst="rect">
            <a:avLst/>
          </a:prstGeom>
          <a:noFill/>
          <a:ln w="9525">
            <a:noFill/>
            <a:miter lim="800000"/>
            <a:headEnd/>
            <a:tailEnd/>
          </a:ln>
        </p:spPr>
        <p:txBody>
          <a:bodyPr lIns="18000" rIns="18000" anchor="ctr">
            <a:spAutoFit/>
          </a:bodyPr>
          <a:lstStyle/>
          <a:p>
            <a:pPr indent="228600"/>
            <a:r>
              <a:rPr lang="en-US" altLang="zh-CN">
                <a:solidFill>
                  <a:srgbClr val="000000"/>
                </a:solidFill>
                <a:latin typeface="Times New Roman" pitchFamily="18" charset="0"/>
                <a:sym typeface="Times New Roman" pitchFamily="18" charset="0"/>
              </a:rPr>
              <a:t>200~1000MHz</a:t>
            </a:r>
            <a:r>
              <a:rPr lang="zh-CN" altLang="en-US">
                <a:solidFill>
                  <a:srgbClr val="000000"/>
                </a:solidFill>
                <a:latin typeface="Times New Roman" pitchFamily="18" charset="0"/>
                <a:sym typeface="Times New Roman" pitchFamily="18" charset="0"/>
              </a:rPr>
              <a:t>辐射发射布置示意图</a:t>
            </a:r>
          </a:p>
        </p:txBody>
      </p:sp>
      <p:sp>
        <p:nvSpPr>
          <p:cNvPr id="45064" name="Rectangle 19"/>
          <p:cNvSpPr>
            <a:spLocks noChangeArrowheads="1"/>
          </p:cNvSpPr>
          <p:nvPr/>
        </p:nvSpPr>
        <p:spPr bwMode="auto">
          <a:xfrm>
            <a:off x="5286375" y="3929063"/>
            <a:ext cx="3571875" cy="1477962"/>
          </a:xfrm>
          <a:prstGeom prst="rect">
            <a:avLst/>
          </a:prstGeom>
          <a:noFill/>
          <a:ln w="9525">
            <a:noFill/>
            <a:miter lim="800000"/>
            <a:headEnd/>
            <a:tailEnd/>
          </a:ln>
        </p:spPr>
        <p:txBody>
          <a:bodyPr lIns="18000" rIns="18000" anchor="ctr">
            <a:spAutoFit/>
          </a:bodyPr>
          <a:lstStyle/>
          <a:p>
            <a:pPr indent="228600"/>
            <a:r>
              <a:rPr lang="en-US" altLang="zh-CN">
                <a:solidFill>
                  <a:srgbClr val="000000"/>
                </a:solidFill>
                <a:latin typeface="宋体" pitchFamily="2" charset="-122"/>
                <a:sym typeface="宋体" pitchFamily="2" charset="-122"/>
              </a:rPr>
              <a:t>10 </a:t>
            </a:r>
            <a:r>
              <a:rPr lang="zh-CN" altLang="en-US">
                <a:solidFill>
                  <a:srgbClr val="000000"/>
                </a:solidFill>
                <a:latin typeface="宋体" pitchFamily="2" charset="-122"/>
                <a:sym typeface="宋体" pitchFamily="2" charset="-122"/>
              </a:rPr>
              <a:t>同轴电缆</a:t>
            </a:r>
            <a:endParaRPr lang="en-US">
              <a:solidFill>
                <a:srgbClr val="000000"/>
              </a:solidFill>
              <a:latin typeface="宋体" pitchFamily="2" charset="-122"/>
              <a:sym typeface="宋体" pitchFamily="2" charset="-122"/>
            </a:endParaRPr>
          </a:p>
          <a:p>
            <a:pPr indent="228600"/>
            <a:r>
              <a:rPr lang="en-US" altLang="zh-CN">
                <a:solidFill>
                  <a:srgbClr val="000000"/>
                </a:solidFill>
                <a:latin typeface="宋体" pitchFamily="2" charset="-122"/>
                <a:sym typeface="宋体" pitchFamily="2" charset="-122"/>
              </a:rPr>
              <a:t>11 </a:t>
            </a:r>
            <a:r>
              <a:rPr lang="zh-CN" altLang="en-US">
                <a:solidFill>
                  <a:srgbClr val="000000"/>
                </a:solidFill>
                <a:latin typeface="宋体" pitchFamily="2" charset="-122"/>
                <a:sym typeface="宋体" pitchFamily="2" charset="-122"/>
              </a:rPr>
              <a:t>壁板连接器</a:t>
            </a:r>
            <a:endParaRPr lang="en-US">
              <a:solidFill>
                <a:srgbClr val="000000"/>
              </a:solidFill>
              <a:latin typeface="宋体" pitchFamily="2" charset="-122"/>
              <a:sym typeface="宋体" pitchFamily="2" charset="-122"/>
            </a:endParaRPr>
          </a:p>
          <a:p>
            <a:pPr indent="228600"/>
            <a:r>
              <a:rPr lang="en-US" altLang="zh-CN">
                <a:solidFill>
                  <a:srgbClr val="000000"/>
                </a:solidFill>
                <a:latin typeface="宋体" pitchFamily="2" charset="-122"/>
                <a:sym typeface="宋体" pitchFamily="2" charset="-122"/>
              </a:rPr>
              <a:t>12 </a:t>
            </a:r>
            <a:r>
              <a:rPr lang="zh-CN" altLang="en-US">
                <a:solidFill>
                  <a:srgbClr val="000000"/>
                </a:solidFill>
                <a:latin typeface="宋体" pitchFamily="2" charset="-122"/>
                <a:sym typeface="宋体" pitchFamily="2" charset="-122"/>
              </a:rPr>
              <a:t>接收机</a:t>
            </a:r>
            <a:endParaRPr lang="en-US">
              <a:solidFill>
                <a:srgbClr val="000000"/>
              </a:solidFill>
              <a:latin typeface="宋体" pitchFamily="2" charset="-122"/>
              <a:sym typeface="宋体" pitchFamily="2" charset="-122"/>
            </a:endParaRPr>
          </a:p>
          <a:p>
            <a:pPr indent="228600"/>
            <a:r>
              <a:rPr lang="en-US" altLang="zh-CN">
                <a:solidFill>
                  <a:srgbClr val="000000"/>
                </a:solidFill>
                <a:latin typeface="宋体" pitchFamily="2" charset="-122"/>
                <a:sym typeface="宋体" pitchFamily="2" charset="-122"/>
              </a:rPr>
              <a:t>13 </a:t>
            </a:r>
            <a:r>
              <a:rPr lang="zh-CN" altLang="en-US">
                <a:solidFill>
                  <a:srgbClr val="000000"/>
                </a:solidFill>
                <a:latin typeface="宋体" pitchFamily="2" charset="-122"/>
                <a:sym typeface="宋体" pitchFamily="2" charset="-122"/>
              </a:rPr>
              <a:t>吸波材料</a:t>
            </a:r>
            <a:endParaRPr lang="en-US">
              <a:solidFill>
                <a:srgbClr val="000000"/>
              </a:solidFill>
              <a:latin typeface="宋体" pitchFamily="2" charset="-122"/>
              <a:sym typeface="宋体" pitchFamily="2" charset="-122"/>
            </a:endParaRPr>
          </a:p>
          <a:p>
            <a:pPr indent="228600"/>
            <a:r>
              <a:rPr lang="en-US" altLang="zh-CN">
                <a:solidFill>
                  <a:srgbClr val="000000"/>
                </a:solidFill>
                <a:latin typeface="宋体" pitchFamily="2" charset="-122"/>
                <a:sym typeface="宋体" pitchFamily="2" charset="-122"/>
              </a:rPr>
              <a:t>14 </a:t>
            </a:r>
            <a:r>
              <a:rPr lang="zh-CN" altLang="en-US">
                <a:solidFill>
                  <a:srgbClr val="000000"/>
                </a:solidFill>
                <a:latin typeface="宋体" pitchFamily="2" charset="-122"/>
                <a:sym typeface="宋体" pitchFamily="2" charset="-122"/>
              </a:rPr>
              <a:t>激励监视系统</a:t>
            </a:r>
            <a:endParaRPr lang="en-US">
              <a:solidFill>
                <a:srgbClr val="000000"/>
              </a:solidFill>
              <a:latin typeface="宋体" pitchFamily="2" charset="-122"/>
              <a:sym typeface="宋体" pitchFamily="2" charset="-122"/>
            </a:endParaRPr>
          </a:p>
        </p:txBody>
      </p:sp>
      <p:sp>
        <p:nvSpPr>
          <p:cNvPr id="10"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宽带电磁辐射骚扰</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E:\电磁兼容\冯玉明_标准培训\20131027photo\DSCN7185.JPG"/>
          <p:cNvPicPr>
            <a:picLocks noChangeArrowheads="1"/>
          </p:cNvPicPr>
          <p:nvPr/>
        </p:nvPicPr>
        <p:blipFill>
          <a:blip r:embed="rId2"/>
          <a:srcRect/>
          <a:stretch>
            <a:fillRect/>
          </a:stretch>
        </p:blipFill>
        <p:spPr bwMode="auto">
          <a:xfrm>
            <a:off x="785786" y="2000240"/>
            <a:ext cx="3357586" cy="2643206"/>
          </a:xfrm>
          <a:prstGeom prst="rect">
            <a:avLst/>
          </a:prstGeom>
          <a:noFill/>
          <a:ln w="9525">
            <a:noFill/>
            <a:miter lim="800000"/>
            <a:headEnd/>
            <a:tailEnd/>
          </a:ln>
        </p:spPr>
      </p:pic>
      <p:pic>
        <p:nvPicPr>
          <p:cNvPr id="5" name="Picture 3" descr="E:\电磁兼容\冯玉明_标准培训\20131027photo\DSCN7188.JPG"/>
          <p:cNvPicPr>
            <a:picLocks noChangeArrowheads="1"/>
          </p:cNvPicPr>
          <p:nvPr/>
        </p:nvPicPr>
        <p:blipFill>
          <a:blip r:embed="rId3"/>
          <a:srcRect/>
          <a:stretch>
            <a:fillRect/>
          </a:stretch>
        </p:blipFill>
        <p:spPr bwMode="auto">
          <a:xfrm>
            <a:off x="4929190" y="2000240"/>
            <a:ext cx="3429024" cy="2643206"/>
          </a:xfrm>
          <a:prstGeom prst="rect">
            <a:avLst/>
          </a:prstGeom>
          <a:noFill/>
          <a:ln w="9525">
            <a:noFill/>
            <a:miter lim="800000"/>
            <a:headEnd/>
            <a:tailEnd/>
          </a:ln>
        </p:spPr>
      </p:pic>
      <p:sp>
        <p:nvSpPr>
          <p:cNvPr id="6" name="TextBox 9"/>
          <p:cNvSpPr>
            <a:spLocks noChangeArrowheads="1"/>
          </p:cNvSpPr>
          <p:nvPr/>
        </p:nvSpPr>
        <p:spPr bwMode="auto">
          <a:xfrm>
            <a:off x="1214414" y="4714886"/>
            <a:ext cx="2428875" cy="285750"/>
          </a:xfrm>
          <a:prstGeom prst="rect">
            <a:avLst/>
          </a:prstGeom>
          <a:noFill/>
          <a:ln w="9525">
            <a:noFill/>
            <a:miter lim="800000"/>
            <a:headEnd/>
            <a:tailEnd/>
          </a:ln>
        </p:spPr>
        <p:txBody>
          <a:bodyPr>
            <a:spAutoFit/>
          </a:bodyPr>
          <a:lstStyle/>
          <a:p>
            <a:pPr algn="ctr"/>
            <a:r>
              <a:rPr lang="en-US" altLang="zh-CN" sz="1200" b="1" dirty="0">
                <a:solidFill>
                  <a:srgbClr val="000000"/>
                </a:solidFill>
                <a:sym typeface="Arial" pitchFamily="34" charset="0"/>
              </a:rPr>
              <a:t>30~200MHz</a:t>
            </a:r>
            <a:r>
              <a:rPr lang="zh-CN" altLang="en-US" sz="1200" b="1" dirty="0">
                <a:solidFill>
                  <a:srgbClr val="000000"/>
                </a:solidFill>
                <a:sym typeface="Arial" pitchFamily="34" charset="0"/>
              </a:rPr>
              <a:t>电场辐射发射</a:t>
            </a:r>
            <a:endParaRPr lang="en-US" sz="1200" b="1" dirty="0">
              <a:solidFill>
                <a:srgbClr val="000000"/>
              </a:solidFill>
              <a:sym typeface="Arial" pitchFamily="34" charset="0"/>
            </a:endParaRPr>
          </a:p>
        </p:txBody>
      </p:sp>
      <p:sp>
        <p:nvSpPr>
          <p:cNvPr id="7" name="TextBox 10"/>
          <p:cNvSpPr>
            <a:spLocks noChangeArrowheads="1"/>
          </p:cNvSpPr>
          <p:nvPr/>
        </p:nvSpPr>
        <p:spPr bwMode="auto">
          <a:xfrm>
            <a:off x="5357835" y="4714884"/>
            <a:ext cx="2428875" cy="285750"/>
          </a:xfrm>
          <a:prstGeom prst="rect">
            <a:avLst/>
          </a:prstGeom>
          <a:noFill/>
          <a:ln w="9525">
            <a:noFill/>
            <a:miter lim="800000"/>
            <a:headEnd/>
            <a:tailEnd/>
          </a:ln>
        </p:spPr>
        <p:txBody>
          <a:bodyPr>
            <a:spAutoFit/>
          </a:bodyPr>
          <a:lstStyle/>
          <a:p>
            <a:pPr algn="ctr"/>
            <a:r>
              <a:rPr lang="en-US" altLang="zh-CN" sz="1200" b="1" dirty="0">
                <a:solidFill>
                  <a:srgbClr val="000000"/>
                </a:solidFill>
                <a:sym typeface="Arial" pitchFamily="34" charset="0"/>
              </a:rPr>
              <a:t>200~1000MHz</a:t>
            </a:r>
            <a:r>
              <a:rPr lang="zh-CN" altLang="en-US" sz="1200" b="1" dirty="0">
                <a:solidFill>
                  <a:srgbClr val="000000"/>
                </a:solidFill>
                <a:sym typeface="Arial" pitchFamily="34" charset="0"/>
              </a:rPr>
              <a:t>电场辐射发射</a:t>
            </a:r>
            <a:endParaRPr lang="en-US" sz="1200" b="1" dirty="0">
              <a:solidFill>
                <a:srgbClr val="000000"/>
              </a:solidFill>
              <a:sym typeface="Arial" pitchFamily="34" charset="0"/>
            </a:endParaRPr>
          </a:p>
        </p:txBody>
      </p:sp>
      <p:sp>
        <p:nvSpPr>
          <p:cNvPr id="8"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宽带电磁辐射骚扰</a:t>
            </a:r>
          </a:p>
        </p:txBody>
      </p:sp>
      <p:sp>
        <p:nvSpPr>
          <p:cNvPr id="9" name="矩形 8"/>
          <p:cNvSpPr/>
          <p:nvPr/>
        </p:nvSpPr>
        <p:spPr>
          <a:xfrm>
            <a:off x="500034" y="1214422"/>
            <a:ext cx="1454244" cy="369332"/>
          </a:xfrm>
          <a:prstGeom prst="rect">
            <a:avLst/>
          </a:prstGeom>
        </p:spPr>
        <p:txBody>
          <a:bodyPr wrap="none">
            <a:spAutoFit/>
          </a:bodyPr>
          <a:lstStyle/>
          <a:p>
            <a:r>
              <a:rPr lang="zh-CN" altLang="en-US" dirty="0">
                <a:solidFill>
                  <a:srgbClr val="000000"/>
                </a:solidFill>
                <a:latin typeface="Times New Roman" pitchFamily="18" charset="0"/>
                <a:sym typeface="Times New Roman" pitchFamily="18" charset="0"/>
              </a:rPr>
              <a:t> ★ </a:t>
            </a:r>
            <a:r>
              <a:rPr lang="zh-CN" altLang="en-US" dirty="0" smtClean="0">
                <a:solidFill>
                  <a:srgbClr val="000000"/>
                </a:solidFill>
                <a:latin typeface="Times New Roman" pitchFamily="18" charset="0"/>
                <a:sym typeface="Times New Roman" pitchFamily="18" charset="0"/>
              </a:rPr>
              <a:t>试验照片</a:t>
            </a:r>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窄带电磁辐射骚扰</a:t>
            </a:r>
          </a:p>
        </p:txBody>
      </p:sp>
      <p:sp>
        <p:nvSpPr>
          <p:cNvPr id="4" name="矩形 3"/>
          <p:cNvSpPr>
            <a:spLocks noChangeArrowheads="1"/>
          </p:cNvSpPr>
          <p:nvPr/>
        </p:nvSpPr>
        <p:spPr bwMode="auto">
          <a:xfrm>
            <a:off x="428625" y="1214422"/>
            <a:ext cx="8143875" cy="1127125"/>
          </a:xfrm>
          <a:prstGeom prst="rect">
            <a:avLst/>
          </a:prstGeom>
          <a:noFill/>
          <a:ln w="9525">
            <a:noFill/>
            <a:miter lim="800000"/>
            <a:headEnd/>
            <a:tailEnd/>
          </a:ln>
        </p:spPr>
        <p:txBody>
          <a:bodyPr>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5.</a:t>
            </a:r>
            <a:r>
              <a:rPr lang="zh-CN" altLang="en-US" sz="2000" b="1" dirty="0" smtClean="0">
                <a:solidFill>
                  <a:srgbClr val="000000"/>
                </a:solidFill>
                <a:latin typeface="Times New Roman" pitchFamily="18" charset="0"/>
                <a:sym typeface="Times New Roman" pitchFamily="18" charset="0"/>
              </a:rPr>
              <a:t>窄带电磁辐射骚扰</a:t>
            </a:r>
            <a:endParaRPr lang="en-US" sz="2000" b="1"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引用标准：</a:t>
            </a:r>
            <a:r>
              <a:rPr lang="en-US" altLang="zh-CN" dirty="0" smtClean="0">
                <a:solidFill>
                  <a:srgbClr val="000000"/>
                </a:solidFill>
                <a:latin typeface="Times New Roman" pitchFamily="18" charset="0"/>
                <a:sym typeface="Times New Roman" pitchFamily="18" charset="0"/>
              </a:rPr>
              <a:t>CISPR 25</a:t>
            </a:r>
            <a:endParaRPr lang="zh-CN" altLang="en-US"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标准限值</a:t>
            </a:r>
            <a:r>
              <a:rPr lang="en-US" altLang="zh-CN" dirty="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1m</a:t>
            </a:r>
            <a:r>
              <a:rPr lang="en-US" altLang="zh-CN" dirty="0">
                <a:solidFill>
                  <a:srgbClr val="000000"/>
                </a:solidFill>
                <a:latin typeface="Times New Roman" pitchFamily="18" charset="0"/>
                <a:sym typeface="Times New Roman" pitchFamily="18" charset="0"/>
              </a:rPr>
              <a:t>)</a:t>
            </a:r>
            <a:r>
              <a:rPr lang="zh-CN" altLang="en-US" dirty="0">
                <a:solidFill>
                  <a:srgbClr val="000000"/>
                </a:solidFill>
                <a:latin typeface="Times New Roman" pitchFamily="18" charset="0"/>
                <a:sym typeface="Times New Roman" pitchFamily="18" charset="0"/>
              </a:rPr>
              <a:t>：</a:t>
            </a:r>
            <a:endParaRPr lang="zh-CN" altLang="en-US" b="1" dirty="0">
              <a:solidFill>
                <a:srgbClr val="000000"/>
              </a:solidFill>
              <a:sym typeface="Arial" pitchFamily="34" charset="0"/>
            </a:endParaRPr>
          </a:p>
        </p:txBody>
      </p:sp>
      <p:pic>
        <p:nvPicPr>
          <p:cNvPr id="46082" name="Picture 2"/>
          <p:cNvPicPr>
            <a:picLocks noChangeArrowheads="1"/>
          </p:cNvPicPr>
          <p:nvPr/>
        </p:nvPicPr>
        <p:blipFill>
          <a:blip r:embed="rId2"/>
          <a:srcRect/>
          <a:stretch>
            <a:fillRect/>
          </a:stretch>
        </p:blipFill>
        <p:spPr bwMode="auto">
          <a:xfrm>
            <a:off x="1714480" y="2285992"/>
            <a:ext cx="5443200" cy="900000"/>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pic>
        <p:nvPicPr>
          <p:cNvPr id="46083" name="Picture 3"/>
          <p:cNvPicPr>
            <a:picLocks noChangeArrowheads="1"/>
          </p:cNvPicPr>
          <p:nvPr/>
        </p:nvPicPr>
        <p:blipFill>
          <a:blip r:embed="rId3"/>
          <a:srcRect/>
          <a:stretch>
            <a:fillRect/>
          </a:stretch>
        </p:blipFill>
        <p:spPr bwMode="auto">
          <a:xfrm>
            <a:off x="2071670" y="3299082"/>
            <a:ext cx="4687200" cy="2916000"/>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144463" y="142875"/>
            <a:ext cx="8893175" cy="838200"/>
          </a:xfrm>
          <a:prstGeom prst="rect">
            <a:avLst/>
          </a:prstGeom>
          <a:noFill/>
          <a:ln w="9525">
            <a:noFill/>
            <a:miter lim="800000"/>
            <a:headEnd/>
            <a:tailEnd/>
          </a:ln>
        </p:spPr>
        <p:txBody>
          <a:bodyPr anchor="ctr"/>
          <a:lstStyle/>
          <a:p>
            <a:pPr algn="ctr" eaLnBrk="0" hangingPunct="0">
              <a:buFontTx/>
              <a:buNone/>
            </a:pPr>
            <a:r>
              <a:rPr lang="zh-CN" altLang="en-US" sz="4500">
                <a:latin typeface="黑体" pitchFamily="2" charset="-122"/>
                <a:ea typeface="黑体" pitchFamily="2" charset="-122"/>
                <a:sym typeface="黑体" pitchFamily="2" charset="-122"/>
              </a:rPr>
              <a:t>培训提纲</a:t>
            </a:r>
            <a:endParaRPr lang="zh-CN" altLang="en-US"/>
          </a:p>
        </p:txBody>
      </p:sp>
      <p:grpSp>
        <p:nvGrpSpPr>
          <p:cNvPr id="3075" name="组合 71"/>
          <p:cNvGrpSpPr>
            <a:grpSpLocks/>
          </p:cNvGrpSpPr>
          <p:nvPr/>
        </p:nvGrpSpPr>
        <p:grpSpPr bwMode="auto">
          <a:xfrm>
            <a:off x="1903413" y="3446463"/>
            <a:ext cx="5329237" cy="542925"/>
            <a:chOff x="0" y="0"/>
            <a:chExt cx="5946134" cy="544513"/>
          </a:xfrm>
        </p:grpSpPr>
        <p:grpSp>
          <p:nvGrpSpPr>
            <p:cNvPr id="3102" name="Group 55"/>
            <p:cNvGrpSpPr>
              <a:grpSpLocks/>
            </p:cNvGrpSpPr>
            <p:nvPr/>
          </p:nvGrpSpPr>
          <p:grpSpPr bwMode="auto">
            <a:xfrm>
              <a:off x="0" y="0"/>
              <a:ext cx="733425" cy="544513"/>
              <a:chOff x="0" y="0"/>
              <a:chExt cx="1549" cy="1351"/>
            </a:xfrm>
          </p:grpSpPr>
          <p:sp>
            <p:nvSpPr>
              <p:cNvPr id="3106" name="AutoShape 56"/>
              <p:cNvSpPr>
                <a:spLocks noChangeArrowheads="1"/>
              </p:cNvSpPr>
              <p:nvPr/>
            </p:nvSpPr>
            <p:spPr bwMode="auto">
              <a:xfrm>
                <a:off x="13" y="23"/>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a:buFontTx/>
                  <a:buNone/>
                </a:pPr>
                <a:endParaRPr lang="zh-CN" altLang="zh-CN" baseline="-25000">
                  <a:latin typeface="Calibri" pitchFamily="34" charset="0"/>
                </a:endParaRPr>
              </a:p>
            </p:txBody>
          </p:sp>
          <p:sp>
            <p:nvSpPr>
              <p:cNvPr id="3107" name="AutoShape 57"/>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499">
                    <a:srgbClr val="E6E6E6"/>
                  </a:gs>
                  <a:gs pos="65999">
                    <a:srgbClr val="7D8496"/>
                  </a:gs>
                  <a:gs pos="73499">
                    <a:srgbClr val="E6E6E6"/>
                  </a:gs>
                  <a:gs pos="92499">
                    <a:srgbClr val="7D8496"/>
                  </a:gs>
                  <a:gs pos="100000">
                    <a:srgbClr val="E6E6E6"/>
                  </a:gs>
                </a:gsLst>
                <a:lin ang="18900000" scaled="1"/>
              </a:gradFill>
              <a:ln w="9525">
                <a:solidFill>
                  <a:srgbClr val="C0C0C0"/>
                </a:solidFill>
                <a:miter lim="800000"/>
                <a:headEnd/>
                <a:tailEnd/>
              </a:ln>
            </p:spPr>
            <p:txBody>
              <a:bodyPr wrap="none" anchor="ctr"/>
              <a:lstStyle/>
              <a:p>
                <a:pPr>
                  <a:buFontTx/>
                  <a:buNone/>
                </a:pPr>
                <a:endParaRPr lang="zh-CN" altLang="zh-CN" baseline="-25000">
                  <a:latin typeface="Calibri" pitchFamily="34" charset="0"/>
                </a:endParaRPr>
              </a:p>
            </p:txBody>
          </p:sp>
          <p:sp>
            <p:nvSpPr>
              <p:cNvPr id="3108" name="AutoShape 58"/>
              <p:cNvSpPr>
                <a:spLocks noChangeArrowheads="1"/>
              </p:cNvSpPr>
              <p:nvPr/>
            </p:nvSpPr>
            <p:spPr bwMode="auto">
              <a:xfrm>
                <a:off x="91" y="83"/>
                <a:ext cx="1348" cy="1166"/>
              </a:xfrm>
              <a:prstGeom prst="hexagon">
                <a:avLst>
                  <a:gd name="adj" fmla="val 28892"/>
                  <a:gd name="vf" fmla="val 115470"/>
                </a:avLst>
              </a:prstGeom>
              <a:gradFill rotWithShape="1">
                <a:gsLst>
                  <a:gs pos="0">
                    <a:srgbClr val="0000CC"/>
                  </a:gs>
                  <a:gs pos="100000">
                    <a:srgbClr val="6699FF"/>
                  </a:gs>
                </a:gsLst>
                <a:lin ang="18900000" scaled="1"/>
              </a:gradFill>
              <a:ln w="9525">
                <a:solidFill>
                  <a:schemeClr val="tx1"/>
                </a:solidFill>
                <a:miter lim="800000"/>
                <a:headEnd/>
                <a:tailEnd/>
              </a:ln>
            </p:spPr>
            <p:txBody>
              <a:bodyPr wrap="none" anchor="ctr"/>
              <a:lstStyle/>
              <a:p>
                <a:pPr>
                  <a:buFontTx/>
                  <a:buNone/>
                </a:pPr>
                <a:endParaRPr lang="zh-CN" altLang="zh-CN" baseline="-25000">
                  <a:latin typeface="Calibri" pitchFamily="34" charset="0"/>
                </a:endParaRPr>
              </a:p>
            </p:txBody>
          </p:sp>
        </p:grpSp>
        <p:sp>
          <p:nvSpPr>
            <p:cNvPr id="3103" name="Text Box 60"/>
            <p:cNvSpPr>
              <a:spLocks noChangeArrowheads="1"/>
            </p:cNvSpPr>
            <p:nvPr/>
          </p:nvSpPr>
          <p:spPr bwMode="auto">
            <a:xfrm>
              <a:off x="792162" y="0"/>
              <a:ext cx="4070350" cy="461666"/>
            </a:xfrm>
            <a:prstGeom prst="rect">
              <a:avLst/>
            </a:prstGeom>
            <a:noFill/>
            <a:ln w="9525">
              <a:noFill/>
              <a:miter lim="800000"/>
              <a:headEnd/>
              <a:tailEnd/>
            </a:ln>
          </p:spPr>
          <p:txBody>
            <a:bodyPr>
              <a:spAutoFit/>
            </a:bodyPr>
            <a:lstStyle/>
            <a:p>
              <a:pPr eaLnBrk="0" hangingPunct="0">
                <a:buFontTx/>
                <a:buNone/>
              </a:pPr>
              <a:r>
                <a:rPr lang="en-US" altLang="zh-CN" sz="2400">
                  <a:solidFill>
                    <a:schemeClr val="accent2"/>
                  </a:solidFill>
                  <a:latin typeface="黑体" pitchFamily="2" charset="-122"/>
                  <a:ea typeface="黑体" pitchFamily="2" charset="-122"/>
                  <a:sym typeface="黑体" pitchFamily="2" charset="-122"/>
                </a:rPr>
                <a:t> </a:t>
              </a:r>
              <a:endParaRPr lang="zh-CN" altLang="en-US" sz="2400">
                <a:solidFill>
                  <a:schemeClr val="accent2"/>
                </a:solidFill>
                <a:latin typeface="黑体" pitchFamily="2" charset="-122"/>
                <a:ea typeface="黑体" pitchFamily="2" charset="-122"/>
                <a:sym typeface="黑体" pitchFamily="2" charset="-122"/>
              </a:endParaRPr>
            </a:p>
          </p:txBody>
        </p:sp>
        <p:sp>
          <p:nvSpPr>
            <p:cNvPr id="3104" name="Text Box 61"/>
            <p:cNvSpPr>
              <a:spLocks noChangeArrowheads="1"/>
            </p:cNvSpPr>
            <p:nvPr/>
          </p:nvSpPr>
          <p:spPr bwMode="auto">
            <a:xfrm>
              <a:off x="182562" y="24289"/>
              <a:ext cx="354013" cy="457200"/>
            </a:xfrm>
            <a:prstGeom prst="rect">
              <a:avLst/>
            </a:prstGeom>
            <a:noFill/>
            <a:ln w="9525">
              <a:noFill/>
              <a:miter lim="800000"/>
              <a:headEnd/>
              <a:tailEnd/>
            </a:ln>
          </p:spPr>
          <p:txBody>
            <a:bodyPr wrap="none">
              <a:spAutoFit/>
            </a:bodyPr>
            <a:lstStyle/>
            <a:p>
              <a:pPr algn="ctr" eaLnBrk="0" hangingPunct="0">
                <a:buFontTx/>
                <a:buNone/>
              </a:pPr>
              <a:r>
                <a:rPr lang="en-US" altLang="zh-CN" sz="2400" b="1">
                  <a:solidFill>
                    <a:schemeClr val="bg1"/>
                  </a:solidFill>
                  <a:latin typeface="方正大黑简体" pitchFamily="2" charset="-122"/>
                  <a:ea typeface="方正大黑简体" pitchFamily="2" charset="-122"/>
                  <a:sym typeface="方正大黑简体" pitchFamily="2" charset="-122"/>
                </a:rPr>
                <a:t>3</a:t>
              </a:r>
              <a:endParaRPr lang="zh-CN" altLang="en-US"/>
            </a:p>
          </p:txBody>
        </p:sp>
        <p:sp>
          <p:nvSpPr>
            <p:cNvPr id="3105" name="Line 59"/>
            <p:cNvSpPr>
              <a:spLocks noChangeShapeType="1"/>
            </p:cNvSpPr>
            <p:nvPr/>
          </p:nvSpPr>
          <p:spPr bwMode="auto">
            <a:xfrm flipV="1">
              <a:off x="574637" y="497736"/>
              <a:ext cx="5371497" cy="7085"/>
            </a:xfrm>
            <a:prstGeom prst="line">
              <a:avLst/>
            </a:prstGeom>
            <a:noFill/>
            <a:ln w="25400">
              <a:solidFill>
                <a:schemeClr val="tx1"/>
              </a:solidFill>
              <a:prstDash val="sysDot"/>
              <a:round/>
              <a:headEnd/>
              <a:tailEnd type="oval" w="med" len="med"/>
            </a:ln>
          </p:spPr>
          <p:txBody>
            <a:bodyPr wrap="none" anchor="ctr"/>
            <a:lstStyle/>
            <a:p>
              <a:endParaRPr lang="zh-CN" altLang="en-US"/>
            </a:p>
          </p:txBody>
        </p:sp>
      </p:grpSp>
      <p:grpSp>
        <p:nvGrpSpPr>
          <p:cNvPr id="3077" name="Group 55"/>
          <p:cNvGrpSpPr>
            <a:grpSpLocks/>
          </p:cNvGrpSpPr>
          <p:nvPr/>
        </p:nvGrpSpPr>
        <p:grpSpPr bwMode="auto">
          <a:xfrm>
            <a:off x="1903413" y="1555750"/>
            <a:ext cx="655637" cy="544513"/>
            <a:chOff x="0" y="0"/>
            <a:chExt cx="1549" cy="1351"/>
          </a:xfrm>
        </p:grpSpPr>
        <p:sp>
          <p:nvSpPr>
            <p:cNvPr id="3091" name="AutoShape 56"/>
            <p:cNvSpPr>
              <a:spLocks noChangeArrowheads="1"/>
            </p:cNvSpPr>
            <p:nvPr/>
          </p:nvSpPr>
          <p:spPr bwMode="auto">
            <a:xfrm>
              <a:off x="13" y="23"/>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a:buFontTx/>
                <a:buNone/>
              </a:pPr>
              <a:endParaRPr lang="zh-CN" altLang="zh-CN" baseline="-25000">
                <a:latin typeface="Calibri" pitchFamily="34" charset="0"/>
              </a:endParaRPr>
            </a:p>
          </p:txBody>
        </p:sp>
        <p:sp>
          <p:nvSpPr>
            <p:cNvPr id="3092" name="AutoShape 57"/>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499">
                  <a:srgbClr val="E6E6E6"/>
                </a:gs>
                <a:gs pos="65999">
                  <a:srgbClr val="7D8496"/>
                </a:gs>
                <a:gs pos="73499">
                  <a:srgbClr val="E6E6E6"/>
                </a:gs>
                <a:gs pos="92499">
                  <a:srgbClr val="7D8496"/>
                </a:gs>
                <a:gs pos="100000">
                  <a:srgbClr val="E6E6E6"/>
                </a:gs>
              </a:gsLst>
              <a:lin ang="18900000" scaled="1"/>
            </a:gradFill>
            <a:ln w="9525">
              <a:solidFill>
                <a:srgbClr val="C0C0C0"/>
              </a:solidFill>
              <a:miter lim="800000"/>
              <a:headEnd/>
              <a:tailEnd/>
            </a:ln>
          </p:spPr>
          <p:txBody>
            <a:bodyPr wrap="none" anchor="ctr"/>
            <a:lstStyle/>
            <a:p>
              <a:pPr>
                <a:buFontTx/>
                <a:buNone/>
              </a:pPr>
              <a:endParaRPr lang="zh-CN" altLang="zh-CN" baseline="-25000">
                <a:latin typeface="Calibri" pitchFamily="34" charset="0"/>
              </a:endParaRPr>
            </a:p>
          </p:txBody>
        </p:sp>
        <p:sp>
          <p:nvSpPr>
            <p:cNvPr id="3093" name="AutoShape 58"/>
            <p:cNvSpPr>
              <a:spLocks noChangeArrowheads="1"/>
            </p:cNvSpPr>
            <p:nvPr/>
          </p:nvSpPr>
          <p:spPr bwMode="auto">
            <a:xfrm>
              <a:off x="91" y="83"/>
              <a:ext cx="1348" cy="1166"/>
            </a:xfrm>
            <a:prstGeom prst="hexagon">
              <a:avLst>
                <a:gd name="adj" fmla="val 28892"/>
                <a:gd name="vf" fmla="val 115470"/>
              </a:avLst>
            </a:prstGeom>
            <a:gradFill rotWithShape="1">
              <a:gsLst>
                <a:gs pos="0">
                  <a:srgbClr val="0000CC"/>
                </a:gs>
                <a:gs pos="100000">
                  <a:srgbClr val="6699FF"/>
                </a:gs>
              </a:gsLst>
              <a:lin ang="18900000" scaled="1"/>
            </a:gradFill>
            <a:ln w="9525">
              <a:solidFill>
                <a:schemeClr val="tx1"/>
              </a:solidFill>
              <a:miter lim="800000"/>
              <a:headEnd/>
              <a:tailEnd/>
            </a:ln>
          </p:spPr>
          <p:txBody>
            <a:bodyPr wrap="none" anchor="ctr"/>
            <a:lstStyle/>
            <a:p>
              <a:pPr>
                <a:buFontTx/>
                <a:buNone/>
              </a:pPr>
              <a:endParaRPr lang="zh-CN" altLang="zh-CN" baseline="-25000">
                <a:latin typeface="Calibri" pitchFamily="34" charset="0"/>
              </a:endParaRPr>
            </a:p>
          </p:txBody>
        </p:sp>
      </p:grpSp>
      <p:sp>
        <p:nvSpPr>
          <p:cNvPr id="3078" name="Line 59"/>
          <p:cNvSpPr>
            <a:spLocks noChangeShapeType="1"/>
          </p:cNvSpPr>
          <p:nvPr/>
        </p:nvSpPr>
        <p:spPr bwMode="auto">
          <a:xfrm>
            <a:off x="2427288" y="2081213"/>
            <a:ext cx="4805362"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079" name="Text Box 60"/>
          <p:cNvSpPr>
            <a:spLocks noChangeArrowheads="1"/>
          </p:cNvSpPr>
          <p:nvPr/>
        </p:nvSpPr>
        <p:spPr bwMode="auto">
          <a:xfrm>
            <a:off x="2616200" y="1482725"/>
            <a:ext cx="3730625" cy="579438"/>
          </a:xfrm>
          <a:prstGeom prst="rect">
            <a:avLst/>
          </a:prstGeom>
          <a:noFill/>
          <a:ln w="9525">
            <a:noFill/>
            <a:miter lim="800000"/>
            <a:headEnd/>
            <a:tailEnd/>
          </a:ln>
        </p:spPr>
        <p:txBody>
          <a:bodyPr>
            <a:spAutoFit/>
          </a:bodyPr>
          <a:lstStyle/>
          <a:p>
            <a:pPr eaLnBrk="0" hangingPunct="0">
              <a:buFontTx/>
              <a:buNone/>
            </a:pPr>
            <a:r>
              <a:rPr lang="en-US" altLang="zh-CN" sz="3200">
                <a:solidFill>
                  <a:schemeClr val="accent2"/>
                </a:solidFill>
                <a:latin typeface="黑体" pitchFamily="2" charset="-122"/>
                <a:ea typeface="黑体" pitchFamily="2" charset="-122"/>
                <a:sym typeface="黑体" pitchFamily="2" charset="-122"/>
              </a:rPr>
              <a:t> </a:t>
            </a:r>
            <a:r>
              <a:rPr lang="zh-CN" altLang="en-US" sz="3200">
                <a:solidFill>
                  <a:schemeClr val="accent2"/>
                </a:solidFill>
                <a:latin typeface="黑体" pitchFamily="2" charset="-122"/>
                <a:ea typeface="黑体" pitchFamily="2" charset="-122"/>
                <a:sym typeface="黑体" pitchFamily="2" charset="-122"/>
              </a:rPr>
              <a:t>标准概述</a:t>
            </a:r>
          </a:p>
        </p:txBody>
      </p:sp>
      <p:sp>
        <p:nvSpPr>
          <p:cNvPr id="3080" name="Text Box 61"/>
          <p:cNvSpPr>
            <a:spLocks noChangeArrowheads="1"/>
          </p:cNvSpPr>
          <p:nvPr/>
        </p:nvSpPr>
        <p:spPr bwMode="auto">
          <a:xfrm>
            <a:off x="2062163" y="1593850"/>
            <a:ext cx="317500" cy="457200"/>
          </a:xfrm>
          <a:prstGeom prst="rect">
            <a:avLst/>
          </a:prstGeom>
          <a:noFill/>
          <a:ln w="9525">
            <a:noFill/>
            <a:miter lim="800000"/>
            <a:headEnd/>
            <a:tailEnd/>
          </a:ln>
        </p:spPr>
        <p:txBody>
          <a:bodyPr wrap="none">
            <a:spAutoFit/>
          </a:bodyPr>
          <a:lstStyle/>
          <a:p>
            <a:pPr algn="ctr" eaLnBrk="0" hangingPunct="0">
              <a:buFontTx/>
              <a:buNone/>
            </a:pPr>
            <a:r>
              <a:rPr lang="en-US" altLang="zh-CN" sz="2400" b="1">
                <a:solidFill>
                  <a:schemeClr val="bg1"/>
                </a:solidFill>
                <a:latin typeface="方正大黑简体" pitchFamily="2" charset="-122"/>
                <a:ea typeface="方正大黑简体" pitchFamily="2" charset="-122"/>
                <a:sym typeface="方正大黑简体" pitchFamily="2" charset="-122"/>
              </a:rPr>
              <a:t>1</a:t>
            </a:r>
            <a:endParaRPr lang="zh-CN" altLang="en-US"/>
          </a:p>
        </p:txBody>
      </p:sp>
      <p:sp>
        <p:nvSpPr>
          <p:cNvPr id="3081" name="Line 51"/>
          <p:cNvSpPr>
            <a:spLocks noChangeShapeType="1"/>
          </p:cNvSpPr>
          <p:nvPr/>
        </p:nvSpPr>
        <p:spPr bwMode="auto">
          <a:xfrm>
            <a:off x="2447925" y="3036888"/>
            <a:ext cx="4784725" cy="0"/>
          </a:xfrm>
          <a:prstGeom prst="line">
            <a:avLst/>
          </a:prstGeom>
          <a:noFill/>
          <a:ln w="25400">
            <a:solidFill>
              <a:schemeClr val="tx1"/>
            </a:solidFill>
            <a:prstDash val="sysDot"/>
            <a:round/>
            <a:headEnd/>
            <a:tailEnd type="oval" w="med" len="med"/>
          </a:ln>
        </p:spPr>
        <p:txBody>
          <a:bodyPr wrap="none" anchor="ctr"/>
          <a:lstStyle/>
          <a:p>
            <a:endParaRPr lang="zh-CN" altLang="en-US"/>
          </a:p>
        </p:txBody>
      </p:sp>
      <p:sp>
        <p:nvSpPr>
          <p:cNvPr id="3082" name="Text Box 53"/>
          <p:cNvSpPr>
            <a:spLocks noChangeArrowheads="1"/>
          </p:cNvSpPr>
          <p:nvPr/>
        </p:nvSpPr>
        <p:spPr bwMode="auto">
          <a:xfrm>
            <a:off x="2058988" y="2535238"/>
            <a:ext cx="315912" cy="455612"/>
          </a:xfrm>
          <a:prstGeom prst="rect">
            <a:avLst/>
          </a:prstGeom>
          <a:noFill/>
          <a:ln w="9525">
            <a:noFill/>
            <a:miter lim="800000"/>
            <a:headEnd/>
            <a:tailEnd/>
          </a:ln>
        </p:spPr>
        <p:txBody>
          <a:bodyPr wrap="none">
            <a:spAutoFit/>
          </a:bodyPr>
          <a:lstStyle/>
          <a:p>
            <a:pPr algn="ctr" eaLnBrk="0" hangingPunct="0">
              <a:buFontTx/>
              <a:buNone/>
            </a:pPr>
            <a:r>
              <a:rPr lang="en-US" altLang="zh-CN" sz="2400" b="1">
                <a:solidFill>
                  <a:schemeClr val="bg1"/>
                </a:solidFill>
                <a:latin typeface="方正大黑简体" pitchFamily="2" charset="-122"/>
                <a:ea typeface="方正大黑简体" pitchFamily="2" charset="-122"/>
                <a:sym typeface="方正大黑简体" pitchFamily="2" charset="-122"/>
              </a:rPr>
              <a:t>2</a:t>
            </a:r>
            <a:endParaRPr lang="zh-CN" altLang="en-US"/>
          </a:p>
        </p:txBody>
      </p:sp>
      <p:sp>
        <p:nvSpPr>
          <p:cNvPr id="3083" name="矩形 56"/>
          <p:cNvSpPr>
            <a:spLocks noChangeArrowheads="1"/>
          </p:cNvSpPr>
          <p:nvPr/>
        </p:nvSpPr>
        <p:spPr bwMode="auto">
          <a:xfrm>
            <a:off x="2786063" y="2433638"/>
            <a:ext cx="4143375" cy="584200"/>
          </a:xfrm>
          <a:prstGeom prst="rect">
            <a:avLst/>
          </a:prstGeom>
          <a:noFill/>
          <a:ln w="9525">
            <a:noFill/>
            <a:miter lim="800000"/>
            <a:headEnd/>
            <a:tailEnd/>
          </a:ln>
        </p:spPr>
        <p:txBody>
          <a:bodyPr>
            <a:spAutoFit/>
          </a:bodyPr>
          <a:lstStyle/>
          <a:p>
            <a:pPr eaLnBrk="0" hangingPunct="0">
              <a:buFontTx/>
              <a:buNone/>
            </a:pPr>
            <a:r>
              <a:rPr lang="zh-CN" altLang="en-US" sz="3200">
                <a:solidFill>
                  <a:schemeClr val="accent2"/>
                </a:solidFill>
                <a:latin typeface="黑体" pitchFamily="2" charset="-122"/>
                <a:ea typeface="黑体" pitchFamily="2" charset="-122"/>
                <a:sym typeface="黑体" pitchFamily="2" charset="-122"/>
              </a:rPr>
              <a:t>非充电模式检测项目</a:t>
            </a:r>
          </a:p>
        </p:txBody>
      </p:sp>
      <p:sp>
        <p:nvSpPr>
          <p:cNvPr id="3084" name="矩形 59"/>
          <p:cNvSpPr>
            <a:spLocks noChangeArrowheads="1"/>
          </p:cNvSpPr>
          <p:nvPr/>
        </p:nvSpPr>
        <p:spPr bwMode="auto">
          <a:xfrm>
            <a:off x="2786063" y="3349625"/>
            <a:ext cx="3509962" cy="584200"/>
          </a:xfrm>
          <a:prstGeom prst="rect">
            <a:avLst/>
          </a:prstGeom>
          <a:noFill/>
          <a:ln w="9525">
            <a:noFill/>
            <a:miter lim="800000"/>
            <a:headEnd/>
            <a:tailEnd/>
          </a:ln>
        </p:spPr>
        <p:txBody>
          <a:bodyPr>
            <a:spAutoFit/>
          </a:bodyPr>
          <a:lstStyle/>
          <a:p>
            <a:pPr>
              <a:buFontTx/>
              <a:buNone/>
            </a:pPr>
            <a:r>
              <a:rPr lang="zh-CN" altLang="en-US" sz="3200">
                <a:solidFill>
                  <a:schemeClr val="accent2"/>
                </a:solidFill>
                <a:latin typeface="黑体" pitchFamily="2" charset="-122"/>
                <a:ea typeface="黑体" pitchFamily="2" charset="-122"/>
                <a:sym typeface="黑体" pitchFamily="2" charset="-122"/>
              </a:rPr>
              <a:t>充电模式检测项目</a:t>
            </a:r>
            <a:endParaRPr lang="zh-CN" altLang="en-US" sz="3200">
              <a:latin typeface="Calibri" pitchFamily="34" charset="0"/>
            </a:endParaRPr>
          </a:p>
        </p:txBody>
      </p:sp>
      <p:grpSp>
        <p:nvGrpSpPr>
          <p:cNvPr id="3085" name="Group 55"/>
          <p:cNvGrpSpPr>
            <a:grpSpLocks/>
          </p:cNvGrpSpPr>
          <p:nvPr/>
        </p:nvGrpSpPr>
        <p:grpSpPr bwMode="auto">
          <a:xfrm>
            <a:off x="1889125" y="2493963"/>
            <a:ext cx="657225" cy="544512"/>
            <a:chOff x="0" y="0"/>
            <a:chExt cx="1549" cy="1351"/>
          </a:xfrm>
        </p:grpSpPr>
        <p:sp>
          <p:nvSpPr>
            <p:cNvPr id="3088" name="AutoShape 56"/>
            <p:cNvSpPr>
              <a:spLocks noChangeArrowheads="1"/>
            </p:cNvSpPr>
            <p:nvPr/>
          </p:nvSpPr>
          <p:spPr bwMode="auto">
            <a:xfrm>
              <a:off x="13" y="23"/>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a:buFontTx/>
                <a:buNone/>
              </a:pPr>
              <a:endParaRPr lang="zh-CN" altLang="zh-CN" baseline="-25000">
                <a:latin typeface="Calibri" pitchFamily="34" charset="0"/>
              </a:endParaRPr>
            </a:p>
          </p:txBody>
        </p:sp>
        <p:sp>
          <p:nvSpPr>
            <p:cNvPr id="3089" name="AutoShape 57"/>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499">
                  <a:srgbClr val="E6E6E6"/>
                </a:gs>
                <a:gs pos="65999">
                  <a:srgbClr val="7D8496"/>
                </a:gs>
                <a:gs pos="73499">
                  <a:srgbClr val="E6E6E6"/>
                </a:gs>
                <a:gs pos="92499">
                  <a:srgbClr val="7D8496"/>
                </a:gs>
                <a:gs pos="100000">
                  <a:srgbClr val="E6E6E6"/>
                </a:gs>
              </a:gsLst>
              <a:lin ang="18900000" scaled="1"/>
            </a:gradFill>
            <a:ln w="9525">
              <a:solidFill>
                <a:srgbClr val="C0C0C0"/>
              </a:solidFill>
              <a:miter lim="800000"/>
              <a:headEnd/>
              <a:tailEnd/>
            </a:ln>
          </p:spPr>
          <p:txBody>
            <a:bodyPr wrap="none" anchor="ctr"/>
            <a:lstStyle/>
            <a:p>
              <a:pPr>
                <a:buFontTx/>
                <a:buNone/>
              </a:pPr>
              <a:endParaRPr lang="zh-CN" altLang="zh-CN" baseline="-25000">
                <a:latin typeface="Calibri" pitchFamily="34" charset="0"/>
              </a:endParaRPr>
            </a:p>
          </p:txBody>
        </p:sp>
        <p:sp>
          <p:nvSpPr>
            <p:cNvPr id="3090" name="AutoShape 58"/>
            <p:cNvSpPr>
              <a:spLocks noChangeArrowheads="1"/>
            </p:cNvSpPr>
            <p:nvPr/>
          </p:nvSpPr>
          <p:spPr bwMode="auto">
            <a:xfrm>
              <a:off x="91" y="83"/>
              <a:ext cx="1348" cy="1166"/>
            </a:xfrm>
            <a:prstGeom prst="hexagon">
              <a:avLst>
                <a:gd name="adj" fmla="val 28892"/>
                <a:gd name="vf" fmla="val 115470"/>
              </a:avLst>
            </a:prstGeom>
            <a:gradFill rotWithShape="1">
              <a:gsLst>
                <a:gs pos="0">
                  <a:srgbClr val="0000CC"/>
                </a:gs>
                <a:gs pos="100000">
                  <a:srgbClr val="6699FF"/>
                </a:gs>
              </a:gsLst>
              <a:lin ang="18900000" scaled="1"/>
            </a:gradFill>
            <a:ln w="9525">
              <a:solidFill>
                <a:schemeClr val="tx1"/>
              </a:solidFill>
              <a:miter lim="800000"/>
              <a:headEnd/>
              <a:tailEnd/>
            </a:ln>
          </p:spPr>
          <p:txBody>
            <a:bodyPr wrap="none" anchor="ctr"/>
            <a:lstStyle/>
            <a:p>
              <a:pPr>
                <a:buFontTx/>
                <a:buNone/>
              </a:pPr>
              <a:endParaRPr lang="zh-CN" altLang="zh-CN" baseline="-25000">
                <a:latin typeface="Calibri" pitchFamily="34" charset="0"/>
              </a:endParaRPr>
            </a:p>
          </p:txBody>
        </p:sp>
      </p:grpSp>
      <p:sp>
        <p:nvSpPr>
          <p:cNvPr id="3086" name="Text Box 61"/>
          <p:cNvSpPr>
            <a:spLocks noChangeArrowheads="1"/>
          </p:cNvSpPr>
          <p:nvPr/>
        </p:nvSpPr>
        <p:spPr bwMode="auto">
          <a:xfrm>
            <a:off x="2051050" y="2530475"/>
            <a:ext cx="339725" cy="461963"/>
          </a:xfrm>
          <a:prstGeom prst="rect">
            <a:avLst/>
          </a:prstGeom>
          <a:noFill/>
          <a:ln w="9525">
            <a:noFill/>
            <a:miter lim="800000"/>
            <a:headEnd/>
            <a:tailEnd/>
          </a:ln>
        </p:spPr>
        <p:txBody>
          <a:bodyPr wrap="none">
            <a:spAutoFit/>
          </a:bodyPr>
          <a:lstStyle/>
          <a:p>
            <a:pPr algn="ctr" eaLnBrk="0" hangingPunct="0">
              <a:buFontTx/>
              <a:buNone/>
            </a:pPr>
            <a:r>
              <a:rPr lang="en-US" altLang="zh-CN" sz="2400" b="1">
                <a:solidFill>
                  <a:schemeClr val="bg1"/>
                </a:solidFill>
                <a:latin typeface="方正大黑简体" pitchFamily="2" charset="-122"/>
                <a:ea typeface="方正大黑简体" pitchFamily="2" charset="-122"/>
                <a:sym typeface="方正大黑简体" pitchFamily="2" charset="-122"/>
              </a:rPr>
              <a:t>2</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j-cs"/>
              </a:rPr>
              <a:t>宽带电磁辐射骚扰</a:t>
            </a:r>
            <a:endParaRPr lang="zh-CN" altLang="en-US" sz="2000" kern="1200" dirty="0" smtClean="0">
              <a:solidFill>
                <a:schemeClr val="tx1"/>
              </a:solidFill>
              <a:latin typeface="Calibri" pitchFamily="34" charset="0"/>
              <a:ea typeface="黑体" pitchFamily="49" charset="-122"/>
              <a:cs typeface="+mn-cs"/>
            </a:endParaRPr>
          </a:p>
        </p:txBody>
      </p:sp>
      <p:sp>
        <p:nvSpPr>
          <p:cNvPr id="7171" name="矩形 6"/>
          <p:cNvSpPr>
            <a:spLocks noChangeArrowheads="1"/>
          </p:cNvSpPr>
          <p:nvPr/>
        </p:nvSpPr>
        <p:spPr bwMode="auto">
          <a:xfrm>
            <a:off x="500063" y="1142984"/>
            <a:ext cx="7929562" cy="757130"/>
          </a:xfrm>
          <a:prstGeom prst="rect">
            <a:avLst/>
          </a:prstGeom>
          <a:noFill/>
          <a:ln w="9525">
            <a:noFill/>
            <a:miter lim="800000"/>
            <a:headEnd/>
            <a:tailEnd/>
          </a:ln>
        </p:spPr>
        <p:txBody>
          <a:bodyPr>
            <a:spAutoFit/>
          </a:bodyPr>
          <a:lstStyle/>
          <a:p>
            <a:pPr>
              <a:lnSpc>
                <a:spcPct val="120000"/>
              </a:lnSpc>
            </a:pPr>
            <a:r>
              <a:rPr lang="zh-CN" altLang="en-US" dirty="0">
                <a:solidFill>
                  <a:srgbClr val="000000"/>
                </a:solidFill>
                <a:sym typeface="Arial" pitchFamily="34" charset="0"/>
              </a:rPr>
              <a:t>★ 接收机</a:t>
            </a:r>
            <a:r>
              <a:rPr lang="zh-CN" altLang="en-US" dirty="0" smtClean="0">
                <a:solidFill>
                  <a:srgbClr val="000000"/>
                </a:solidFill>
                <a:sym typeface="Arial" pitchFamily="34" charset="0"/>
              </a:rPr>
              <a:t>设置</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●平均值检波器</a:t>
            </a:r>
            <a:r>
              <a:rPr lang="zh-CN" altLang="en-US" dirty="0">
                <a:solidFill>
                  <a:srgbClr val="000000"/>
                </a:solidFill>
                <a:sym typeface="Arial" pitchFamily="34" charset="0"/>
              </a:rPr>
              <a:t>；</a:t>
            </a:r>
            <a:endParaRPr lang="en-US" dirty="0">
              <a:solidFill>
                <a:srgbClr val="000000"/>
              </a:solidFill>
              <a:sym typeface="Arial" pitchFamily="34" charset="0"/>
            </a:endParaRPr>
          </a:p>
        </p:txBody>
      </p:sp>
      <p:sp>
        <p:nvSpPr>
          <p:cNvPr id="7172" name="矩形 8"/>
          <p:cNvSpPr>
            <a:spLocks noChangeArrowheads="1"/>
          </p:cNvSpPr>
          <p:nvPr/>
        </p:nvSpPr>
        <p:spPr bwMode="auto">
          <a:xfrm>
            <a:off x="500063" y="3386250"/>
            <a:ext cx="8143875" cy="757130"/>
          </a:xfrm>
          <a:prstGeom prst="rect">
            <a:avLst/>
          </a:prstGeom>
          <a:noFill/>
          <a:ln w="9525">
            <a:noFill/>
            <a:miter lim="800000"/>
            <a:headEnd/>
            <a:tailEnd/>
          </a:ln>
        </p:spPr>
        <p:txBody>
          <a:bodyPr wrap="square">
            <a:spAutoFit/>
          </a:bodyPr>
          <a:lstStyle/>
          <a:p>
            <a:pPr>
              <a:lnSpc>
                <a:spcPct val="120000"/>
              </a:lnSpc>
            </a:pPr>
            <a:r>
              <a:rPr lang="zh-CN" altLang="en-US" dirty="0">
                <a:solidFill>
                  <a:srgbClr val="000000"/>
                </a:solidFill>
                <a:sym typeface="Arial" pitchFamily="34" charset="0"/>
              </a:rPr>
              <a:t>★ 试验工况</a:t>
            </a:r>
            <a:endParaRPr lang="en-US" altLang="zh-CN" dirty="0">
              <a:solidFill>
                <a:srgbClr val="000000"/>
              </a:solidFill>
              <a:sym typeface="Arial" pitchFamily="34" charset="0"/>
            </a:endParaRPr>
          </a:p>
          <a:p>
            <a:pPr>
              <a:lnSpc>
                <a:spcPct val="120000"/>
              </a:lnSpc>
            </a:pPr>
            <a:r>
              <a:rPr lang="en-US" altLang="zh-CN" dirty="0">
                <a:solidFill>
                  <a:srgbClr val="000000"/>
                </a:solidFill>
                <a:sym typeface="Arial" pitchFamily="34" charset="0"/>
              </a:rPr>
              <a:t>     </a:t>
            </a:r>
            <a:r>
              <a:rPr lang="zh-CN" altLang="en-US" dirty="0" smtClean="0">
                <a:solidFill>
                  <a:srgbClr val="000000"/>
                </a:solidFill>
                <a:sym typeface="Arial" pitchFamily="34" charset="0"/>
              </a:rPr>
              <a:t>●零部件处于正常工作，且处于最大负载工作状态；</a:t>
            </a:r>
            <a:r>
              <a:rPr lang="en-US" dirty="0" smtClean="0">
                <a:solidFill>
                  <a:srgbClr val="000000"/>
                </a:solidFill>
                <a:sym typeface="Arial" pitchFamily="34" charset="0"/>
              </a:rPr>
              <a:t>    </a:t>
            </a:r>
            <a:endParaRPr lang="en-US" dirty="0">
              <a:solidFill>
                <a:srgbClr val="000000"/>
              </a:solidFill>
              <a:sym typeface="Arial" pitchFamily="34" charset="0"/>
            </a:endParaRPr>
          </a:p>
        </p:txBody>
      </p:sp>
      <p:pic>
        <p:nvPicPr>
          <p:cNvPr id="37889" name="Picture 1"/>
          <p:cNvPicPr>
            <a:picLocks noChangeAspect="1" noChangeArrowheads="1"/>
          </p:cNvPicPr>
          <p:nvPr/>
        </p:nvPicPr>
        <p:blipFill>
          <a:blip r:embed="rId3"/>
          <a:srcRect/>
          <a:stretch>
            <a:fillRect/>
          </a:stretch>
        </p:blipFill>
        <p:spPr bwMode="auto">
          <a:xfrm>
            <a:off x="1090613" y="1857374"/>
            <a:ext cx="7124700" cy="1428750"/>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
        <p:nvSpPr>
          <p:cNvPr id="6" name="矩形 5"/>
          <p:cNvSpPr>
            <a:spLocks noChangeArrowheads="1"/>
          </p:cNvSpPr>
          <p:nvPr/>
        </p:nvSpPr>
        <p:spPr bwMode="auto">
          <a:xfrm>
            <a:off x="500091" y="4032267"/>
            <a:ext cx="8143875" cy="1754187"/>
          </a:xfrm>
          <a:prstGeom prst="rect">
            <a:avLst/>
          </a:prstGeom>
          <a:noFill/>
          <a:ln w="9525">
            <a:noFill/>
            <a:miter lim="800000"/>
            <a:headEnd/>
            <a:tailEnd/>
          </a:ln>
        </p:spPr>
        <p:txBody>
          <a:bodyPr>
            <a:spAutoFit/>
          </a:bodyPr>
          <a:lstStyle/>
          <a:p>
            <a:pPr>
              <a:lnSpc>
                <a:spcPct val="120000"/>
              </a:lnSpc>
            </a:pPr>
            <a:r>
              <a:rPr lang="zh-CN" altLang="en-US" dirty="0">
                <a:solidFill>
                  <a:srgbClr val="000000"/>
                </a:solidFill>
                <a:sym typeface="Arial" pitchFamily="34" charset="0"/>
              </a:rPr>
              <a:t>★ 试验布置</a:t>
            </a:r>
            <a:r>
              <a:rPr lang="zh-CN" altLang="en-US" dirty="0" smtClean="0">
                <a:solidFill>
                  <a:srgbClr val="000000"/>
                </a:solidFill>
                <a:sym typeface="Arial" pitchFamily="34" charset="0"/>
              </a:rPr>
              <a:t>要求</a:t>
            </a:r>
            <a:endParaRPr lang="en-US" altLang="zh-CN" dirty="0">
              <a:solidFill>
                <a:srgbClr val="000000"/>
              </a:solidFill>
              <a:sym typeface="Arial" pitchFamily="34" charset="0"/>
            </a:endParaRPr>
          </a:p>
          <a:p>
            <a:pPr>
              <a:lnSpc>
                <a:spcPct val="120000"/>
              </a:lnSpc>
            </a:pPr>
            <a:r>
              <a:rPr lang="en-US" altLang="zh-CN" dirty="0">
                <a:solidFill>
                  <a:srgbClr val="000000"/>
                </a:solidFill>
                <a:sym typeface="Arial" pitchFamily="34" charset="0"/>
              </a:rPr>
              <a:t>     </a:t>
            </a:r>
            <a:r>
              <a:rPr lang="zh-CN" altLang="en-US" dirty="0">
                <a:solidFill>
                  <a:srgbClr val="000000"/>
                </a:solidFill>
                <a:sym typeface="Arial" pitchFamily="34" charset="0"/>
              </a:rPr>
              <a:t>●测试距离</a:t>
            </a:r>
            <a:r>
              <a:rPr lang="zh-CN" altLang="en-US" dirty="0" smtClean="0">
                <a:solidFill>
                  <a:srgbClr val="000000"/>
                </a:solidFill>
                <a:sym typeface="Arial" pitchFamily="34" charset="0"/>
              </a:rPr>
              <a:t>：天线参考点与试验线束的距离为</a:t>
            </a:r>
            <a:r>
              <a:rPr lang="en-US" altLang="zh-CN" dirty="0" smtClean="0">
                <a:solidFill>
                  <a:srgbClr val="000000"/>
                </a:solidFill>
                <a:sym typeface="Arial" pitchFamily="34" charset="0"/>
              </a:rPr>
              <a:t>1m</a:t>
            </a:r>
            <a:r>
              <a:rPr lang="zh-CN" altLang="en-US" dirty="0">
                <a:solidFill>
                  <a:srgbClr val="000000"/>
                </a:solidFill>
                <a:sym typeface="Arial" pitchFamily="34" charset="0"/>
              </a:rPr>
              <a:t>；</a:t>
            </a:r>
            <a:endParaRPr lang="en-US" altLang="zh-CN" dirty="0">
              <a:solidFill>
                <a:srgbClr val="000000"/>
              </a:solidFill>
              <a:sym typeface="Arial" pitchFamily="34" charset="0"/>
            </a:endParaRPr>
          </a:p>
          <a:p>
            <a:pPr>
              <a:lnSpc>
                <a:spcPct val="120000"/>
              </a:lnSpc>
            </a:pPr>
            <a:r>
              <a:rPr lang="zh-CN" altLang="en-US" dirty="0">
                <a:solidFill>
                  <a:srgbClr val="000000"/>
                </a:solidFill>
                <a:sym typeface="Arial" pitchFamily="34" charset="0"/>
              </a:rPr>
              <a:t>     ●天线高度</a:t>
            </a:r>
            <a:r>
              <a:rPr lang="zh-CN" altLang="en-US" dirty="0" smtClean="0">
                <a:solidFill>
                  <a:srgbClr val="000000"/>
                </a:solidFill>
                <a:sym typeface="Arial" pitchFamily="34" charset="0"/>
              </a:rPr>
              <a:t>：</a:t>
            </a:r>
            <a:r>
              <a:rPr lang="en-US" altLang="zh-CN" dirty="0" smtClean="0">
                <a:solidFill>
                  <a:srgbClr val="000000"/>
                </a:solidFill>
                <a:sym typeface="Arial" pitchFamily="34" charset="0"/>
              </a:rPr>
              <a:t>1m</a:t>
            </a:r>
            <a:r>
              <a:rPr lang="zh-CN" altLang="en-US" dirty="0">
                <a:solidFill>
                  <a:srgbClr val="000000"/>
                </a:solidFill>
                <a:sym typeface="Arial" pitchFamily="34" charset="0"/>
              </a:rPr>
              <a:t>；</a:t>
            </a:r>
            <a:endParaRPr lang="en-US" altLang="zh-CN" dirty="0">
              <a:solidFill>
                <a:srgbClr val="000000"/>
              </a:solidFill>
              <a:sym typeface="Arial" pitchFamily="34" charset="0"/>
            </a:endParaRPr>
          </a:p>
          <a:p>
            <a:pPr>
              <a:lnSpc>
                <a:spcPct val="120000"/>
              </a:lnSpc>
            </a:pPr>
            <a:r>
              <a:rPr lang="zh-CN" altLang="en-US" dirty="0">
                <a:solidFill>
                  <a:srgbClr val="000000"/>
                </a:solidFill>
                <a:sym typeface="Arial" pitchFamily="34" charset="0"/>
              </a:rPr>
              <a:t>     ●极化方式：水平和垂直；</a:t>
            </a:r>
            <a:endParaRPr lang="en-US" altLang="zh-CN" dirty="0">
              <a:solidFill>
                <a:srgbClr val="000000"/>
              </a:solidFill>
              <a:sym typeface="Arial" pitchFamily="34" charset="0"/>
            </a:endParaRPr>
          </a:p>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●其他要求：线束长度</a:t>
            </a:r>
            <a:r>
              <a:rPr lang="en-US" altLang="zh-CN" dirty="0" smtClean="0">
                <a:solidFill>
                  <a:srgbClr val="000000"/>
                </a:solidFill>
                <a:sym typeface="Arial" pitchFamily="34" charset="0"/>
              </a:rPr>
              <a:t>1.5m</a:t>
            </a:r>
            <a:r>
              <a:rPr lang="zh-CN" altLang="en-US" dirty="0" smtClean="0">
                <a:solidFill>
                  <a:srgbClr val="000000"/>
                </a:solidFill>
                <a:sym typeface="Arial" pitchFamily="34" charset="0"/>
              </a:rPr>
              <a:t>，线束距离试验桌边沿</a:t>
            </a:r>
            <a:r>
              <a:rPr lang="en-US" altLang="zh-CN" dirty="0" smtClean="0">
                <a:solidFill>
                  <a:srgbClr val="000000"/>
                </a:solidFill>
                <a:sym typeface="Arial" pitchFamily="34" charset="0"/>
              </a:rPr>
              <a:t>0.1m</a:t>
            </a:r>
            <a:r>
              <a:rPr lang="zh-CN" altLang="en-US" dirty="0" smtClean="0">
                <a:solidFill>
                  <a:srgbClr val="000000"/>
                </a:solidFill>
                <a:sym typeface="Arial" pitchFamily="34" charset="0"/>
              </a:rPr>
              <a:t>，试验桌高度</a:t>
            </a:r>
            <a:r>
              <a:rPr lang="en-US" altLang="zh-CN" dirty="0" smtClean="0">
                <a:solidFill>
                  <a:srgbClr val="000000"/>
                </a:solidFill>
                <a:sym typeface="Arial" pitchFamily="34" charset="0"/>
              </a:rPr>
              <a:t>0.9m</a:t>
            </a:r>
            <a:r>
              <a:rPr lang="zh-CN" altLang="en-US" dirty="0" smtClean="0">
                <a:solidFill>
                  <a:srgbClr val="000000"/>
                </a:solidFill>
                <a:sym typeface="Arial" pitchFamily="34" charset="0"/>
              </a:rPr>
              <a:t>；</a:t>
            </a:r>
            <a:endParaRPr lang="en-US" dirty="0">
              <a:solidFill>
                <a:srgbClr val="000000"/>
              </a:solidFill>
              <a:sym typeface="Arial"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2"/>
          <p:cNvSpPr>
            <a:spLocks noGrp="1"/>
          </p:cNvSpPr>
          <p:nvPr>
            <p:ph type="sldNum" sz="quarter" idx="10"/>
          </p:nvPr>
        </p:nvSpPr>
        <p:spPr>
          <a:noFill/>
        </p:spPr>
        <p:txBody>
          <a:bodyPr/>
          <a:lstStyle/>
          <a:p>
            <a:fld id="{F529474A-87B7-4EC8-9E1D-557DB797BCF1}" type="slidenum">
              <a:rPr lang="zh-CN" altLang="en-US"/>
              <a:pPr/>
              <a:t>21</a:t>
            </a:fld>
            <a:endParaRPr lang="en-US" altLang="zh-CN" sz="1800"/>
          </a:p>
        </p:txBody>
      </p:sp>
      <p:pic>
        <p:nvPicPr>
          <p:cNvPr id="45060" name="Picture 2"/>
          <p:cNvPicPr>
            <a:picLocks noChangeAspect="1" noChangeArrowheads="1"/>
          </p:cNvPicPr>
          <p:nvPr/>
        </p:nvPicPr>
        <p:blipFill>
          <a:blip r:embed="rId2"/>
          <a:srcRect/>
          <a:stretch>
            <a:fillRect/>
          </a:stretch>
        </p:blipFill>
        <p:spPr bwMode="auto">
          <a:xfrm>
            <a:off x="142875" y="1285875"/>
            <a:ext cx="5357813" cy="4859338"/>
          </a:xfrm>
          <a:prstGeom prst="rect">
            <a:avLst/>
          </a:prstGeom>
          <a:noFill/>
          <a:ln w="9525">
            <a:noFill/>
            <a:miter lim="800000"/>
            <a:headEnd/>
            <a:tailEnd/>
          </a:ln>
        </p:spPr>
      </p:pic>
      <p:sp>
        <p:nvSpPr>
          <p:cNvPr id="45061" name="Rectangle 19"/>
          <p:cNvSpPr>
            <a:spLocks noChangeArrowheads="1"/>
          </p:cNvSpPr>
          <p:nvPr/>
        </p:nvSpPr>
        <p:spPr bwMode="auto">
          <a:xfrm>
            <a:off x="0" y="1285875"/>
            <a:ext cx="1000125" cy="369888"/>
          </a:xfrm>
          <a:prstGeom prst="rect">
            <a:avLst/>
          </a:prstGeom>
          <a:noFill/>
          <a:ln w="9525">
            <a:noFill/>
            <a:miter lim="800000"/>
            <a:headEnd/>
            <a:tailEnd/>
          </a:ln>
        </p:spPr>
        <p:txBody>
          <a:bodyPr lIns="18000" rIns="18000" anchor="ctr">
            <a:spAutoFit/>
          </a:bodyPr>
          <a:lstStyle/>
          <a:p>
            <a:pPr indent="228600"/>
            <a:r>
              <a:rPr lang="zh-CN" altLang="en-US">
                <a:solidFill>
                  <a:srgbClr val="000000"/>
                </a:solidFill>
                <a:latin typeface="宋体" pitchFamily="2" charset="-122"/>
                <a:sym typeface="宋体" pitchFamily="2" charset="-122"/>
              </a:rPr>
              <a:t>俯视图</a:t>
            </a:r>
          </a:p>
        </p:txBody>
      </p:sp>
      <p:sp>
        <p:nvSpPr>
          <p:cNvPr id="45062" name="Rectangle 19"/>
          <p:cNvSpPr>
            <a:spLocks noChangeArrowheads="1"/>
          </p:cNvSpPr>
          <p:nvPr/>
        </p:nvSpPr>
        <p:spPr bwMode="auto">
          <a:xfrm>
            <a:off x="5572125" y="1500188"/>
            <a:ext cx="3571875" cy="2584450"/>
          </a:xfrm>
          <a:prstGeom prst="rect">
            <a:avLst/>
          </a:prstGeom>
          <a:noFill/>
          <a:ln w="9525">
            <a:noFill/>
            <a:miter lim="800000"/>
            <a:headEnd/>
            <a:tailEnd/>
          </a:ln>
        </p:spPr>
        <p:txBody>
          <a:bodyPr lIns="18000" rIns="18000" anchor="ctr">
            <a:spAutoFit/>
          </a:bodyPr>
          <a:lstStyle/>
          <a:p>
            <a:pPr indent="228600"/>
            <a:r>
              <a:rPr lang="zh-CN" altLang="en-US">
                <a:solidFill>
                  <a:srgbClr val="000000"/>
                </a:solidFill>
                <a:latin typeface="宋体" pitchFamily="2" charset="-122"/>
                <a:sym typeface="宋体" pitchFamily="2" charset="-122"/>
              </a:rPr>
              <a:t>说明</a:t>
            </a:r>
            <a:r>
              <a:rPr lang="en-US" altLang="zh-CN">
                <a:solidFill>
                  <a:srgbClr val="000000"/>
                </a:solidFill>
                <a:latin typeface="宋体" pitchFamily="2" charset="-122"/>
                <a:sym typeface="宋体" pitchFamily="2" charset="-122"/>
              </a:rPr>
              <a:t>:</a:t>
            </a:r>
            <a:endParaRPr lang="zh-CN" altLang="en-US">
              <a:solidFill>
                <a:srgbClr val="000000"/>
              </a:solidFill>
              <a:latin typeface="宋体" pitchFamily="2" charset="-122"/>
              <a:sym typeface="宋体" pitchFamily="2" charset="-122"/>
            </a:endParaRPr>
          </a:p>
          <a:p>
            <a:pPr indent="228600">
              <a:buFont typeface="Arial" pitchFamily="34" charset="0"/>
              <a:buAutoNum type="arabicPlain"/>
            </a:pPr>
            <a:r>
              <a:rPr lang="en-US" altLang="zh-CN">
                <a:solidFill>
                  <a:srgbClr val="000000"/>
                </a:solidFill>
                <a:latin typeface="宋体" pitchFamily="2" charset="-122"/>
                <a:sym typeface="宋体" pitchFamily="2" charset="-122"/>
              </a:rPr>
              <a:t>DUT</a:t>
            </a:r>
            <a:endParaRPr lang="zh-CN" altLang="en-US">
              <a:solidFill>
                <a:srgbClr val="000000"/>
              </a:solidFill>
              <a:latin typeface="宋体" pitchFamily="2" charset="-122"/>
              <a:sym typeface="宋体" pitchFamily="2" charset="-122"/>
            </a:endParaRPr>
          </a:p>
          <a:p>
            <a:pPr indent="228600">
              <a:buFont typeface="Arial" pitchFamily="34" charset="0"/>
              <a:buAutoNum type="arabicPlain"/>
            </a:pPr>
            <a:r>
              <a:rPr lang="zh-CN" altLang="en-US">
                <a:solidFill>
                  <a:srgbClr val="000000"/>
                </a:solidFill>
                <a:latin typeface="宋体" pitchFamily="2" charset="-122"/>
                <a:sym typeface="宋体" pitchFamily="2" charset="-122"/>
              </a:rPr>
              <a:t>测试线束</a:t>
            </a:r>
            <a:endParaRPr lang="en-US">
              <a:solidFill>
                <a:srgbClr val="000000"/>
              </a:solidFill>
              <a:latin typeface="宋体" pitchFamily="2" charset="-122"/>
              <a:sym typeface="宋体" pitchFamily="2" charset="-122"/>
            </a:endParaRPr>
          </a:p>
          <a:p>
            <a:pPr indent="228600">
              <a:buFont typeface="Arial" pitchFamily="34" charset="0"/>
              <a:buAutoNum type="arabicPlain"/>
            </a:pPr>
            <a:r>
              <a:rPr lang="zh-CN" altLang="en-US">
                <a:solidFill>
                  <a:srgbClr val="000000"/>
                </a:solidFill>
                <a:latin typeface="宋体" pitchFamily="2" charset="-122"/>
                <a:sym typeface="宋体" pitchFamily="2" charset="-122"/>
              </a:rPr>
              <a:t>负载模拟器</a:t>
            </a:r>
            <a:endParaRPr lang="en-US">
              <a:solidFill>
                <a:srgbClr val="000000"/>
              </a:solidFill>
              <a:latin typeface="宋体" pitchFamily="2" charset="-122"/>
              <a:sym typeface="宋体" pitchFamily="2" charset="-122"/>
            </a:endParaRPr>
          </a:p>
          <a:p>
            <a:pPr indent="228600">
              <a:buFont typeface="Arial" pitchFamily="34" charset="0"/>
              <a:buAutoNum type="arabicPlain"/>
            </a:pPr>
            <a:r>
              <a:rPr lang="zh-CN" altLang="en-US">
                <a:solidFill>
                  <a:srgbClr val="000000"/>
                </a:solidFill>
                <a:latin typeface="宋体" pitchFamily="2" charset="-122"/>
                <a:sym typeface="宋体" pitchFamily="2" charset="-122"/>
              </a:rPr>
              <a:t>直流电源</a:t>
            </a:r>
            <a:endParaRPr lang="en-US">
              <a:solidFill>
                <a:srgbClr val="000000"/>
              </a:solidFill>
              <a:latin typeface="宋体" pitchFamily="2" charset="-122"/>
              <a:sym typeface="宋体" pitchFamily="2" charset="-122"/>
            </a:endParaRPr>
          </a:p>
          <a:p>
            <a:pPr indent="228600">
              <a:buFont typeface="Arial" pitchFamily="34" charset="0"/>
              <a:buAutoNum type="arabicPlain"/>
            </a:pPr>
            <a:r>
              <a:rPr lang="zh-CN" altLang="en-US">
                <a:solidFill>
                  <a:srgbClr val="000000"/>
                </a:solidFill>
                <a:latin typeface="宋体" pitchFamily="2" charset="-122"/>
                <a:sym typeface="宋体" pitchFamily="2" charset="-122"/>
              </a:rPr>
              <a:t>人工电源网络</a:t>
            </a:r>
            <a:endParaRPr lang="en-US">
              <a:solidFill>
                <a:srgbClr val="000000"/>
              </a:solidFill>
              <a:latin typeface="宋体" pitchFamily="2" charset="-122"/>
              <a:sym typeface="宋体" pitchFamily="2" charset="-122"/>
            </a:endParaRPr>
          </a:p>
          <a:p>
            <a:pPr indent="228600">
              <a:buFont typeface="Arial" pitchFamily="34" charset="0"/>
              <a:buAutoNum type="arabicPlain"/>
            </a:pPr>
            <a:r>
              <a:rPr lang="zh-CN" altLang="en-US">
                <a:solidFill>
                  <a:srgbClr val="000000"/>
                </a:solidFill>
                <a:latin typeface="宋体" pitchFamily="2" charset="-122"/>
                <a:sym typeface="宋体" pitchFamily="2" charset="-122"/>
              </a:rPr>
              <a:t>试验桌</a:t>
            </a:r>
            <a:endParaRPr lang="en-US">
              <a:solidFill>
                <a:srgbClr val="000000"/>
              </a:solidFill>
              <a:latin typeface="宋体" pitchFamily="2" charset="-122"/>
              <a:sym typeface="宋体" pitchFamily="2" charset="-122"/>
            </a:endParaRPr>
          </a:p>
          <a:p>
            <a:pPr indent="228600">
              <a:buFont typeface="Arial" pitchFamily="34" charset="0"/>
              <a:buAutoNum type="arabicPlain"/>
            </a:pPr>
            <a:r>
              <a:rPr lang="zh-CN" altLang="en-US">
                <a:solidFill>
                  <a:srgbClr val="000000"/>
                </a:solidFill>
                <a:latin typeface="宋体" pitchFamily="2" charset="-122"/>
                <a:sym typeface="宋体" pitchFamily="2" charset="-122"/>
              </a:rPr>
              <a:t>低相对介电材料支撑（</a:t>
            </a:r>
            <a:r>
              <a:rPr lang="en-US" altLang="zh-CN">
                <a:solidFill>
                  <a:srgbClr val="000000"/>
                </a:solidFill>
                <a:latin typeface="宋体" pitchFamily="2" charset="-122"/>
                <a:sym typeface="宋体" pitchFamily="2" charset="-122"/>
              </a:rPr>
              <a:t>ε</a:t>
            </a:r>
            <a:r>
              <a:rPr lang="en-US" altLang="zh-CN" sz="1400">
                <a:solidFill>
                  <a:srgbClr val="000000"/>
                </a:solidFill>
                <a:latin typeface="宋体" pitchFamily="2" charset="-122"/>
                <a:sym typeface="宋体" pitchFamily="2" charset="-122"/>
              </a:rPr>
              <a:t>r</a:t>
            </a:r>
            <a:r>
              <a:rPr lang="en-US" altLang="zh-CN">
                <a:solidFill>
                  <a:srgbClr val="000000"/>
                </a:solidFill>
                <a:latin typeface="宋体" pitchFamily="2" charset="-122"/>
                <a:sym typeface="宋体" pitchFamily="2" charset="-122"/>
              </a:rPr>
              <a:t>&lt;1.4</a:t>
            </a:r>
            <a:r>
              <a:rPr lang="zh-CN" altLang="en-US">
                <a:solidFill>
                  <a:srgbClr val="000000"/>
                </a:solidFill>
                <a:latin typeface="宋体" pitchFamily="2" charset="-122"/>
                <a:sym typeface="宋体" pitchFamily="2" charset="-122"/>
              </a:rPr>
              <a:t>）</a:t>
            </a:r>
            <a:endParaRPr lang="en-US">
              <a:solidFill>
                <a:srgbClr val="000000"/>
              </a:solidFill>
              <a:latin typeface="宋体" pitchFamily="2" charset="-122"/>
              <a:sym typeface="宋体" pitchFamily="2" charset="-122"/>
            </a:endParaRPr>
          </a:p>
          <a:p>
            <a:pPr indent="228600">
              <a:buFont typeface="Arial" pitchFamily="34" charset="0"/>
              <a:buAutoNum type="arabicPlain"/>
            </a:pPr>
            <a:r>
              <a:rPr lang="zh-CN" altLang="en-US">
                <a:solidFill>
                  <a:srgbClr val="000000"/>
                </a:solidFill>
                <a:latin typeface="宋体" pitchFamily="2" charset="-122"/>
                <a:sym typeface="宋体" pitchFamily="2" charset="-122"/>
              </a:rPr>
              <a:t>对数周期天线</a:t>
            </a:r>
          </a:p>
        </p:txBody>
      </p:sp>
      <p:sp>
        <p:nvSpPr>
          <p:cNvPr id="45063" name="Rectangle 19"/>
          <p:cNvSpPr>
            <a:spLocks noChangeArrowheads="1"/>
          </p:cNvSpPr>
          <p:nvPr/>
        </p:nvSpPr>
        <p:spPr bwMode="auto">
          <a:xfrm>
            <a:off x="857250" y="6000750"/>
            <a:ext cx="4500563" cy="369888"/>
          </a:xfrm>
          <a:prstGeom prst="rect">
            <a:avLst/>
          </a:prstGeom>
          <a:noFill/>
          <a:ln w="9525">
            <a:noFill/>
            <a:miter lim="800000"/>
            <a:headEnd/>
            <a:tailEnd/>
          </a:ln>
        </p:spPr>
        <p:txBody>
          <a:bodyPr lIns="18000" rIns="18000" anchor="ctr">
            <a:spAutoFit/>
          </a:bodyPr>
          <a:lstStyle/>
          <a:p>
            <a:pPr indent="228600"/>
            <a:r>
              <a:rPr lang="en-US" altLang="zh-CN">
                <a:solidFill>
                  <a:srgbClr val="000000"/>
                </a:solidFill>
                <a:latin typeface="Times New Roman" pitchFamily="18" charset="0"/>
                <a:sym typeface="Times New Roman" pitchFamily="18" charset="0"/>
              </a:rPr>
              <a:t>200~1000MHz</a:t>
            </a:r>
            <a:r>
              <a:rPr lang="zh-CN" altLang="en-US">
                <a:solidFill>
                  <a:srgbClr val="000000"/>
                </a:solidFill>
                <a:latin typeface="Times New Roman" pitchFamily="18" charset="0"/>
                <a:sym typeface="Times New Roman" pitchFamily="18" charset="0"/>
              </a:rPr>
              <a:t>辐射发射布置示意图</a:t>
            </a:r>
          </a:p>
        </p:txBody>
      </p:sp>
      <p:sp>
        <p:nvSpPr>
          <p:cNvPr id="45064" name="Rectangle 19"/>
          <p:cNvSpPr>
            <a:spLocks noChangeArrowheads="1"/>
          </p:cNvSpPr>
          <p:nvPr/>
        </p:nvSpPr>
        <p:spPr bwMode="auto">
          <a:xfrm>
            <a:off x="5286375" y="3929063"/>
            <a:ext cx="3571875" cy="1477962"/>
          </a:xfrm>
          <a:prstGeom prst="rect">
            <a:avLst/>
          </a:prstGeom>
          <a:noFill/>
          <a:ln w="9525">
            <a:noFill/>
            <a:miter lim="800000"/>
            <a:headEnd/>
            <a:tailEnd/>
          </a:ln>
        </p:spPr>
        <p:txBody>
          <a:bodyPr lIns="18000" rIns="18000" anchor="ctr">
            <a:spAutoFit/>
          </a:bodyPr>
          <a:lstStyle/>
          <a:p>
            <a:pPr indent="228600"/>
            <a:r>
              <a:rPr lang="en-US" altLang="zh-CN">
                <a:solidFill>
                  <a:srgbClr val="000000"/>
                </a:solidFill>
                <a:latin typeface="宋体" pitchFamily="2" charset="-122"/>
                <a:sym typeface="宋体" pitchFamily="2" charset="-122"/>
              </a:rPr>
              <a:t>10 </a:t>
            </a:r>
            <a:r>
              <a:rPr lang="zh-CN" altLang="en-US">
                <a:solidFill>
                  <a:srgbClr val="000000"/>
                </a:solidFill>
                <a:latin typeface="宋体" pitchFamily="2" charset="-122"/>
                <a:sym typeface="宋体" pitchFamily="2" charset="-122"/>
              </a:rPr>
              <a:t>同轴电缆</a:t>
            </a:r>
            <a:endParaRPr lang="en-US">
              <a:solidFill>
                <a:srgbClr val="000000"/>
              </a:solidFill>
              <a:latin typeface="宋体" pitchFamily="2" charset="-122"/>
              <a:sym typeface="宋体" pitchFamily="2" charset="-122"/>
            </a:endParaRPr>
          </a:p>
          <a:p>
            <a:pPr indent="228600"/>
            <a:r>
              <a:rPr lang="en-US" altLang="zh-CN">
                <a:solidFill>
                  <a:srgbClr val="000000"/>
                </a:solidFill>
                <a:latin typeface="宋体" pitchFamily="2" charset="-122"/>
                <a:sym typeface="宋体" pitchFamily="2" charset="-122"/>
              </a:rPr>
              <a:t>11 </a:t>
            </a:r>
            <a:r>
              <a:rPr lang="zh-CN" altLang="en-US">
                <a:solidFill>
                  <a:srgbClr val="000000"/>
                </a:solidFill>
                <a:latin typeface="宋体" pitchFamily="2" charset="-122"/>
                <a:sym typeface="宋体" pitchFamily="2" charset="-122"/>
              </a:rPr>
              <a:t>壁板连接器</a:t>
            </a:r>
            <a:endParaRPr lang="en-US">
              <a:solidFill>
                <a:srgbClr val="000000"/>
              </a:solidFill>
              <a:latin typeface="宋体" pitchFamily="2" charset="-122"/>
              <a:sym typeface="宋体" pitchFamily="2" charset="-122"/>
            </a:endParaRPr>
          </a:p>
          <a:p>
            <a:pPr indent="228600"/>
            <a:r>
              <a:rPr lang="en-US" altLang="zh-CN">
                <a:solidFill>
                  <a:srgbClr val="000000"/>
                </a:solidFill>
                <a:latin typeface="宋体" pitchFamily="2" charset="-122"/>
                <a:sym typeface="宋体" pitchFamily="2" charset="-122"/>
              </a:rPr>
              <a:t>12 </a:t>
            </a:r>
            <a:r>
              <a:rPr lang="zh-CN" altLang="en-US">
                <a:solidFill>
                  <a:srgbClr val="000000"/>
                </a:solidFill>
                <a:latin typeface="宋体" pitchFamily="2" charset="-122"/>
                <a:sym typeface="宋体" pitchFamily="2" charset="-122"/>
              </a:rPr>
              <a:t>接收机</a:t>
            </a:r>
            <a:endParaRPr lang="en-US">
              <a:solidFill>
                <a:srgbClr val="000000"/>
              </a:solidFill>
              <a:latin typeface="宋体" pitchFamily="2" charset="-122"/>
              <a:sym typeface="宋体" pitchFamily="2" charset="-122"/>
            </a:endParaRPr>
          </a:p>
          <a:p>
            <a:pPr indent="228600"/>
            <a:r>
              <a:rPr lang="en-US" altLang="zh-CN">
                <a:solidFill>
                  <a:srgbClr val="000000"/>
                </a:solidFill>
                <a:latin typeface="宋体" pitchFamily="2" charset="-122"/>
                <a:sym typeface="宋体" pitchFamily="2" charset="-122"/>
              </a:rPr>
              <a:t>13 </a:t>
            </a:r>
            <a:r>
              <a:rPr lang="zh-CN" altLang="en-US">
                <a:solidFill>
                  <a:srgbClr val="000000"/>
                </a:solidFill>
                <a:latin typeface="宋体" pitchFamily="2" charset="-122"/>
                <a:sym typeface="宋体" pitchFamily="2" charset="-122"/>
              </a:rPr>
              <a:t>吸波材料</a:t>
            </a:r>
            <a:endParaRPr lang="en-US">
              <a:solidFill>
                <a:srgbClr val="000000"/>
              </a:solidFill>
              <a:latin typeface="宋体" pitchFamily="2" charset="-122"/>
              <a:sym typeface="宋体" pitchFamily="2" charset="-122"/>
            </a:endParaRPr>
          </a:p>
          <a:p>
            <a:pPr indent="228600"/>
            <a:r>
              <a:rPr lang="en-US" altLang="zh-CN">
                <a:solidFill>
                  <a:srgbClr val="000000"/>
                </a:solidFill>
                <a:latin typeface="宋体" pitchFamily="2" charset="-122"/>
                <a:sym typeface="宋体" pitchFamily="2" charset="-122"/>
              </a:rPr>
              <a:t>14 </a:t>
            </a:r>
            <a:r>
              <a:rPr lang="zh-CN" altLang="en-US">
                <a:solidFill>
                  <a:srgbClr val="000000"/>
                </a:solidFill>
                <a:latin typeface="宋体" pitchFamily="2" charset="-122"/>
                <a:sym typeface="宋体" pitchFamily="2" charset="-122"/>
              </a:rPr>
              <a:t>激励监视系统</a:t>
            </a:r>
            <a:endParaRPr lang="en-US">
              <a:solidFill>
                <a:srgbClr val="000000"/>
              </a:solidFill>
              <a:latin typeface="宋体" pitchFamily="2" charset="-122"/>
              <a:sym typeface="宋体" pitchFamily="2" charset="-122"/>
            </a:endParaRPr>
          </a:p>
        </p:txBody>
      </p:sp>
      <p:sp>
        <p:nvSpPr>
          <p:cNvPr id="10"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窄带电磁辐射骚扰</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E:\电磁兼容\冯玉明_标准培训\20131027photo\DSCN7185.JPG"/>
          <p:cNvPicPr>
            <a:picLocks noChangeArrowheads="1"/>
          </p:cNvPicPr>
          <p:nvPr/>
        </p:nvPicPr>
        <p:blipFill>
          <a:blip r:embed="rId2"/>
          <a:srcRect/>
          <a:stretch>
            <a:fillRect/>
          </a:stretch>
        </p:blipFill>
        <p:spPr bwMode="auto">
          <a:xfrm>
            <a:off x="785786" y="2000240"/>
            <a:ext cx="3357586" cy="2643206"/>
          </a:xfrm>
          <a:prstGeom prst="rect">
            <a:avLst/>
          </a:prstGeom>
          <a:noFill/>
          <a:ln w="9525">
            <a:noFill/>
            <a:miter lim="800000"/>
            <a:headEnd/>
            <a:tailEnd/>
          </a:ln>
        </p:spPr>
      </p:pic>
      <p:pic>
        <p:nvPicPr>
          <p:cNvPr id="5" name="Picture 3" descr="E:\电磁兼容\冯玉明_标准培训\20131027photo\DSCN7188.JPG"/>
          <p:cNvPicPr>
            <a:picLocks noChangeArrowheads="1"/>
          </p:cNvPicPr>
          <p:nvPr/>
        </p:nvPicPr>
        <p:blipFill>
          <a:blip r:embed="rId3"/>
          <a:srcRect/>
          <a:stretch>
            <a:fillRect/>
          </a:stretch>
        </p:blipFill>
        <p:spPr bwMode="auto">
          <a:xfrm>
            <a:off x="4929190" y="2000240"/>
            <a:ext cx="3429024" cy="2643206"/>
          </a:xfrm>
          <a:prstGeom prst="rect">
            <a:avLst/>
          </a:prstGeom>
          <a:noFill/>
          <a:ln w="9525">
            <a:noFill/>
            <a:miter lim="800000"/>
            <a:headEnd/>
            <a:tailEnd/>
          </a:ln>
        </p:spPr>
      </p:pic>
      <p:sp>
        <p:nvSpPr>
          <p:cNvPr id="6" name="TextBox 9"/>
          <p:cNvSpPr>
            <a:spLocks noChangeArrowheads="1"/>
          </p:cNvSpPr>
          <p:nvPr/>
        </p:nvSpPr>
        <p:spPr bwMode="auto">
          <a:xfrm>
            <a:off x="1214414" y="4714886"/>
            <a:ext cx="2428875" cy="285750"/>
          </a:xfrm>
          <a:prstGeom prst="rect">
            <a:avLst/>
          </a:prstGeom>
          <a:noFill/>
          <a:ln w="9525">
            <a:noFill/>
            <a:miter lim="800000"/>
            <a:headEnd/>
            <a:tailEnd/>
          </a:ln>
        </p:spPr>
        <p:txBody>
          <a:bodyPr>
            <a:spAutoFit/>
          </a:bodyPr>
          <a:lstStyle/>
          <a:p>
            <a:pPr algn="ctr"/>
            <a:r>
              <a:rPr lang="en-US" altLang="zh-CN" sz="1200" b="1" dirty="0">
                <a:solidFill>
                  <a:srgbClr val="000000"/>
                </a:solidFill>
                <a:sym typeface="Arial" pitchFamily="34" charset="0"/>
              </a:rPr>
              <a:t>30~200MHz</a:t>
            </a:r>
            <a:r>
              <a:rPr lang="zh-CN" altLang="en-US" sz="1200" b="1" dirty="0">
                <a:solidFill>
                  <a:srgbClr val="000000"/>
                </a:solidFill>
                <a:sym typeface="Arial" pitchFamily="34" charset="0"/>
              </a:rPr>
              <a:t>电场辐射发射</a:t>
            </a:r>
            <a:endParaRPr lang="en-US" sz="1200" b="1" dirty="0">
              <a:solidFill>
                <a:srgbClr val="000000"/>
              </a:solidFill>
              <a:sym typeface="Arial" pitchFamily="34" charset="0"/>
            </a:endParaRPr>
          </a:p>
        </p:txBody>
      </p:sp>
      <p:sp>
        <p:nvSpPr>
          <p:cNvPr id="7" name="TextBox 10"/>
          <p:cNvSpPr>
            <a:spLocks noChangeArrowheads="1"/>
          </p:cNvSpPr>
          <p:nvPr/>
        </p:nvSpPr>
        <p:spPr bwMode="auto">
          <a:xfrm>
            <a:off x="5357835" y="4714884"/>
            <a:ext cx="2428875" cy="285750"/>
          </a:xfrm>
          <a:prstGeom prst="rect">
            <a:avLst/>
          </a:prstGeom>
          <a:noFill/>
          <a:ln w="9525">
            <a:noFill/>
            <a:miter lim="800000"/>
            <a:headEnd/>
            <a:tailEnd/>
          </a:ln>
        </p:spPr>
        <p:txBody>
          <a:bodyPr>
            <a:spAutoFit/>
          </a:bodyPr>
          <a:lstStyle/>
          <a:p>
            <a:pPr algn="ctr"/>
            <a:r>
              <a:rPr lang="en-US" altLang="zh-CN" sz="1200" b="1" dirty="0">
                <a:solidFill>
                  <a:srgbClr val="000000"/>
                </a:solidFill>
                <a:sym typeface="Arial" pitchFamily="34" charset="0"/>
              </a:rPr>
              <a:t>200~1000MHz</a:t>
            </a:r>
            <a:r>
              <a:rPr lang="zh-CN" altLang="en-US" sz="1200" b="1" dirty="0">
                <a:solidFill>
                  <a:srgbClr val="000000"/>
                </a:solidFill>
                <a:sym typeface="Arial" pitchFamily="34" charset="0"/>
              </a:rPr>
              <a:t>电场辐射发射</a:t>
            </a:r>
            <a:endParaRPr lang="en-US" sz="1200" b="1" dirty="0">
              <a:solidFill>
                <a:srgbClr val="000000"/>
              </a:solidFill>
              <a:sym typeface="Arial" pitchFamily="34" charset="0"/>
            </a:endParaRPr>
          </a:p>
        </p:txBody>
      </p:sp>
      <p:sp>
        <p:nvSpPr>
          <p:cNvPr id="8"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窄带电磁辐射骚扰</a:t>
            </a:r>
          </a:p>
        </p:txBody>
      </p:sp>
      <p:sp>
        <p:nvSpPr>
          <p:cNvPr id="9" name="矩形 8"/>
          <p:cNvSpPr/>
          <p:nvPr/>
        </p:nvSpPr>
        <p:spPr>
          <a:xfrm>
            <a:off x="500034" y="1214422"/>
            <a:ext cx="1454244" cy="369332"/>
          </a:xfrm>
          <a:prstGeom prst="rect">
            <a:avLst/>
          </a:prstGeom>
        </p:spPr>
        <p:txBody>
          <a:bodyPr wrap="none">
            <a:spAutoFit/>
          </a:bodyPr>
          <a:lstStyle/>
          <a:p>
            <a:r>
              <a:rPr lang="zh-CN" altLang="en-US" dirty="0">
                <a:solidFill>
                  <a:srgbClr val="000000"/>
                </a:solidFill>
                <a:latin typeface="Times New Roman" pitchFamily="18" charset="0"/>
                <a:sym typeface="Times New Roman" pitchFamily="18" charset="0"/>
              </a:rPr>
              <a:t> ★ </a:t>
            </a:r>
            <a:r>
              <a:rPr lang="zh-CN" altLang="en-US" dirty="0" smtClean="0">
                <a:solidFill>
                  <a:srgbClr val="000000"/>
                </a:solidFill>
                <a:latin typeface="Times New Roman" pitchFamily="18" charset="0"/>
                <a:sym typeface="Times New Roman" pitchFamily="18" charset="0"/>
              </a:rPr>
              <a:t>试验照片</a:t>
            </a:r>
            <a:endParaRPr lang="zh-CN"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428625" y="1142984"/>
            <a:ext cx="8143875" cy="1127125"/>
          </a:xfrm>
          <a:prstGeom prst="rect">
            <a:avLst/>
          </a:prstGeom>
          <a:noFill/>
          <a:ln w="9525">
            <a:noFill/>
            <a:miter lim="800000"/>
            <a:headEnd/>
            <a:tailEnd/>
          </a:ln>
        </p:spPr>
        <p:txBody>
          <a:bodyPr>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6.</a:t>
            </a:r>
            <a:r>
              <a:rPr lang="zh-CN" altLang="en-US" sz="2000" b="1" dirty="0" smtClean="0">
                <a:solidFill>
                  <a:srgbClr val="000000"/>
                </a:solidFill>
                <a:latin typeface="Times New Roman" pitchFamily="18" charset="0"/>
                <a:sym typeface="Times New Roman" pitchFamily="18" charset="0"/>
              </a:rPr>
              <a:t>沿电源线传导的瞬态发射</a:t>
            </a:r>
            <a:endParaRPr lang="en-US" sz="2000" b="1"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引用标准</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ISO7637-2</a:t>
            </a:r>
            <a:endParaRPr lang="zh-CN" altLang="en-US"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标准</a:t>
            </a:r>
            <a:r>
              <a:rPr lang="zh-CN" altLang="en-US" dirty="0" smtClean="0">
                <a:solidFill>
                  <a:srgbClr val="000000"/>
                </a:solidFill>
                <a:latin typeface="Times New Roman" pitchFamily="18" charset="0"/>
                <a:sym typeface="Times New Roman" pitchFamily="18" charset="0"/>
              </a:rPr>
              <a:t>限值：</a:t>
            </a:r>
            <a:endParaRPr lang="zh-CN" altLang="en-US" b="1" dirty="0">
              <a:solidFill>
                <a:srgbClr val="000000"/>
              </a:solidFill>
              <a:sym typeface="Arial" pitchFamily="34" charset="0"/>
            </a:endParaRPr>
          </a:p>
        </p:txBody>
      </p:sp>
      <p:sp>
        <p:nvSpPr>
          <p:cNvPr id="5"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沿电源线传导的瞬态发射</a:t>
            </a:r>
          </a:p>
        </p:txBody>
      </p:sp>
      <p:pic>
        <p:nvPicPr>
          <p:cNvPr id="47106" name="Picture 2"/>
          <p:cNvPicPr>
            <a:picLocks noChangeAspect="1" noChangeArrowheads="1"/>
          </p:cNvPicPr>
          <p:nvPr/>
        </p:nvPicPr>
        <p:blipFill>
          <a:blip r:embed="rId2"/>
          <a:srcRect/>
          <a:stretch>
            <a:fillRect/>
          </a:stretch>
        </p:blipFill>
        <p:spPr bwMode="auto">
          <a:xfrm>
            <a:off x="1071538" y="2214554"/>
            <a:ext cx="6285176" cy="1440000"/>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
        <p:nvSpPr>
          <p:cNvPr id="7" name="矩形 6"/>
          <p:cNvSpPr>
            <a:spLocks noChangeArrowheads="1"/>
          </p:cNvSpPr>
          <p:nvPr/>
        </p:nvSpPr>
        <p:spPr bwMode="auto">
          <a:xfrm>
            <a:off x="500063" y="3643314"/>
            <a:ext cx="7929562" cy="2751522"/>
          </a:xfrm>
          <a:prstGeom prst="rect">
            <a:avLst/>
          </a:prstGeom>
          <a:noFill/>
          <a:ln w="9525">
            <a:noFill/>
            <a:miter lim="800000"/>
            <a:headEnd/>
            <a:tailEnd/>
          </a:ln>
        </p:spPr>
        <p:txBody>
          <a:bodyPr>
            <a:spAutoFit/>
          </a:bodyPr>
          <a:lstStyle/>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试验设备要求</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●数字示波器：</a:t>
            </a:r>
            <a:endParaRPr lang="en-US" altLang="zh-CN" dirty="0" smtClean="0">
              <a:solidFill>
                <a:srgbClr val="000000"/>
              </a:solidFill>
              <a:sym typeface="Arial" pitchFamily="34" charset="0"/>
            </a:endParaRPr>
          </a:p>
          <a:p>
            <a:pPr>
              <a:lnSpc>
                <a:spcPct val="120000"/>
              </a:lnSpc>
            </a:pPr>
            <a:r>
              <a:rPr lang="en-US" dirty="0">
                <a:solidFill>
                  <a:srgbClr val="000000"/>
                </a:solidFill>
                <a:sym typeface="Arial" pitchFamily="34" charset="0"/>
              </a:rPr>
              <a:t> </a:t>
            </a:r>
            <a:r>
              <a:rPr lang="en-US" dirty="0" smtClean="0">
                <a:solidFill>
                  <a:srgbClr val="000000"/>
                </a:solidFill>
                <a:sym typeface="Arial" pitchFamily="34" charset="0"/>
              </a:rPr>
              <a:t>              </a:t>
            </a:r>
            <a:r>
              <a:rPr lang="en-US" altLang="zh-CN" dirty="0" smtClean="0">
                <a:solidFill>
                  <a:srgbClr val="000000"/>
                </a:solidFill>
                <a:sym typeface="Arial" pitchFamily="34" charset="0"/>
              </a:rPr>
              <a:t>——</a:t>
            </a:r>
            <a:r>
              <a:rPr lang="zh-CN" altLang="en-US" dirty="0" smtClean="0">
                <a:solidFill>
                  <a:srgbClr val="000000"/>
                </a:solidFill>
                <a:sym typeface="Arial" pitchFamily="34" charset="0"/>
              </a:rPr>
              <a:t>采样率：≥</a:t>
            </a:r>
            <a:r>
              <a:rPr lang="en-US" altLang="zh-CN" dirty="0" smtClean="0">
                <a:solidFill>
                  <a:srgbClr val="000000"/>
                </a:solidFill>
                <a:sym typeface="Arial" pitchFamily="34" charset="0"/>
              </a:rPr>
              <a:t>2GHz</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pPr>
              <a:lnSpc>
                <a:spcPct val="120000"/>
              </a:lnSpc>
            </a:pPr>
            <a:r>
              <a:rPr lang="en-US" dirty="0">
                <a:solidFill>
                  <a:srgbClr val="000000"/>
                </a:solidFill>
                <a:sym typeface="Arial" pitchFamily="34" charset="0"/>
              </a:rPr>
              <a:t> </a:t>
            </a:r>
            <a:r>
              <a:rPr lang="en-US" dirty="0" smtClean="0">
                <a:solidFill>
                  <a:srgbClr val="000000"/>
                </a:solidFill>
                <a:sym typeface="Arial" pitchFamily="34" charset="0"/>
              </a:rPr>
              <a:t>              </a:t>
            </a:r>
            <a:r>
              <a:rPr lang="en-US" altLang="zh-CN" dirty="0" smtClean="0">
                <a:solidFill>
                  <a:srgbClr val="000000"/>
                </a:solidFill>
                <a:sym typeface="Arial" pitchFamily="34" charset="0"/>
              </a:rPr>
              <a:t>——</a:t>
            </a:r>
            <a:r>
              <a:rPr lang="zh-CN" altLang="en-US" dirty="0" smtClean="0">
                <a:solidFill>
                  <a:srgbClr val="000000"/>
                </a:solidFill>
                <a:sym typeface="Arial" pitchFamily="34" charset="0"/>
              </a:rPr>
              <a:t>带宽：≥</a:t>
            </a:r>
            <a:r>
              <a:rPr lang="en-US" altLang="zh-CN" dirty="0" smtClean="0">
                <a:solidFill>
                  <a:srgbClr val="000000"/>
                </a:solidFill>
                <a:sym typeface="Arial" pitchFamily="34" charset="0"/>
              </a:rPr>
              <a:t>400MHz</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pPr>
              <a:lnSpc>
                <a:spcPct val="120000"/>
              </a:lnSpc>
            </a:pPr>
            <a:r>
              <a:rPr lang="en-US" dirty="0">
                <a:solidFill>
                  <a:srgbClr val="000000"/>
                </a:solidFill>
                <a:sym typeface="Arial" pitchFamily="34" charset="0"/>
              </a:rPr>
              <a:t> </a:t>
            </a:r>
            <a:r>
              <a:rPr lang="en-US" dirty="0" smtClean="0">
                <a:solidFill>
                  <a:srgbClr val="000000"/>
                </a:solidFill>
                <a:sym typeface="Arial" pitchFamily="34" charset="0"/>
              </a:rPr>
              <a:t>              </a:t>
            </a:r>
            <a:r>
              <a:rPr lang="en-US" altLang="zh-CN" dirty="0" smtClean="0">
                <a:solidFill>
                  <a:srgbClr val="000000"/>
                </a:solidFill>
                <a:sym typeface="Arial" pitchFamily="34" charset="0"/>
              </a:rPr>
              <a:t>——</a:t>
            </a:r>
            <a:r>
              <a:rPr lang="zh-CN" altLang="en-US" dirty="0" smtClean="0">
                <a:solidFill>
                  <a:srgbClr val="000000"/>
                </a:solidFill>
                <a:sym typeface="Arial" pitchFamily="34" charset="0"/>
              </a:rPr>
              <a:t>输入灵敏度：≥</a:t>
            </a:r>
            <a:r>
              <a:rPr lang="en-US" altLang="zh-CN" dirty="0" smtClean="0">
                <a:solidFill>
                  <a:srgbClr val="000000"/>
                </a:solidFill>
                <a:sym typeface="Arial" pitchFamily="34" charset="0"/>
              </a:rPr>
              <a:t>5mV/div</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●电压探头：</a:t>
            </a:r>
            <a:endParaRPr lang="en-US" altLang="zh-CN" dirty="0" smtClean="0">
              <a:solidFill>
                <a:srgbClr val="000000"/>
              </a:solidFill>
              <a:sym typeface="Arial" pitchFamily="34" charset="0"/>
            </a:endParaRPr>
          </a:p>
          <a:p>
            <a:pPr>
              <a:lnSpc>
                <a:spcPct val="120000"/>
              </a:lnSpc>
            </a:pPr>
            <a:r>
              <a:rPr lang="en-US" altLang="zh-CN" dirty="0" smtClean="0">
                <a:solidFill>
                  <a:srgbClr val="000000"/>
                </a:solidFill>
                <a:sym typeface="Arial" pitchFamily="34" charset="0"/>
              </a:rPr>
              <a:t>               ——</a:t>
            </a:r>
            <a:r>
              <a:rPr lang="zh-CN" altLang="en-US" dirty="0" smtClean="0">
                <a:solidFill>
                  <a:srgbClr val="000000"/>
                </a:solidFill>
                <a:sym typeface="Arial" pitchFamily="34" charset="0"/>
              </a:rPr>
              <a:t>衰减比：</a:t>
            </a:r>
            <a:r>
              <a:rPr lang="en-US" altLang="zh-CN" dirty="0" smtClean="0">
                <a:solidFill>
                  <a:srgbClr val="000000"/>
                </a:solidFill>
                <a:sym typeface="Arial" pitchFamily="34" charset="0"/>
              </a:rPr>
              <a:t>100:1</a:t>
            </a:r>
            <a:r>
              <a:rPr lang="zh-CN" altLang="en-US" dirty="0" smtClean="0">
                <a:solidFill>
                  <a:srgbClr val="000000"/>
                </a:solidFill>
                <a:sym typeface="Arial" pitchFamily="34" charset="0"/>
              </a:rPr>
              <a:t>；</a:t>
            </a:r>
            <a:endParaRPr lang="en-US" altLang="zh-CN" dirty="0">
              <a:solidFill>
                <a:srgbClr val="000000"/>
              </a:solidFill>
              <a:sym typeface="Arial" pitchFamily="34" charset="0"/>
            </a:endParaRPr>
          </a:p>
          <a:p>
            <a:pPr>
              <a:lnSpc>
                <a:spcPct val="120000"/>
              </a:lnSpc>
            </a:pPr>
            <a:r>
              <a:rPr lang="en-US" dirty="0">
                <a:solidFill>
                  <a:srgbClr val="000000"/>
                </a:solidFill>
                <a:sym typeface="Arial" pitchFamily="34" charset="0"/>
              </a:rPr>
              <a:t>               </a:t>
            </a:r>
            <a:r>
              <a:rPr lang="en-US" altLang="zh-CN" dirty="0">
                <a:solidFill>
                  <a:srgbClr val="000000"/>
                </a:solidFill>
                <a:sym typeface="Arial" pitchFamily="34" charset="0"/>
              </a:rPr>
              <a:t>——</a:t>
            </a:r>
            <a:r>
              <a:rPr lang="zh-CN" altLang="en-US" dirty="0">
                <a:solidFill>
                  <a:srgbClr val="000000"/>
                </a:solidFill>
                <a:sym typeface="Arial" pitchFamily="34" charset="0"/>
              </a:rPr>
              <a:t>带宽：≥</a:t>
            </a:r>
            <a:r>
              <a:rPr lang="en-US" altLang="zh-CN" dirty="0">
                <a:solidFill>
                  <a:srgbClr val="000000"/>
                </a:solidFill>
                <a:sym typeface="Arial" pitchFamily="34" charset="0"/>
              </a:rPr>
              <a:t>400MHz</a:t>
            </a:r>
            <a:r>
              <a:rPr lang="zh-CN" altLang="en-US" dirty="0" smtClean="0">
                <a:solidFill>
                  <a:srgbClr val="000000"/>
                </a:solidFill>
                <a:sym typeface="Arial" pitchFamily="34" charset="0"/>
              </a:rPr>
              <a:t>；</a:t>
            </a:r>
            <a:endParaRPr lang="en-US" dirty="0">
              <a:solidFill>
                <a:srgbClr val="000000"/>
              </a:solidFill>
              <a:sym typeface="Arial"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571472" y="1214422"/>
            <a:ext cx="7929562" cy="1421928"/>
          </a:xfrm>
          <a:prstGeom prst="rect">
            <a:avLst/>
          </a:prstGeom>
          <a:noFill/>
          <a:ln w="9525">
            <a:noFill/>
            <a:miter lim="800000"/>
            <a:headEnd/>
            <a:tailEnd/>
          </a:ln>
        </p:spPr>
        <p:txBody>
          <a:bodyPr>
            <a:spAutoFit/>
          </a:bodyPr>
          <a:lstStyle/>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试验要求</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●人工电源网络、开关和</a:t>
            </a:r>
            <a:r>
              <a:rPr lang="en-US" altLang="zh-CN" dirty="0" smtClean="0">
                <a:solidFill>
                  <a:srgbClr val="000000"/>
                </a:solidFill>
                <a:sym typeface="Arial" pitchFamily="34" charset="0"/>
              </a:rPr>
              <a:t>DUT</a:t>
            </a:r>
            <a:r>
              <a:rPr lang="zh-CN" altLang="en-US" dirty="0" smtClean="0">
                <a:solidFill>
                  <a:srgbClr val="000000"/>
                </a:solidFill>
                <a:sym typeface="Arial" pitchFamily="34" charset="0"/>
              </a:rPr>
              <a:t>之间所有线束均放置在</a:t>
            </a:r>
            <a:r>
              <a:rPr lang="en-US" altLang="zh-CN" dirty="0" smtClean="0">
                <a:solidFill>
                  <a:srgbClr val="000000"/>
                </a:solidFill>
                <a:sym typeface="Arial" pitchFamily="34" charset="0"/>
              </a:rPr>
              <a:t>50mm</a:t>
            </a:r>
            <a:r>
              <a:rPr lang="zh-CN" altLang="en-US" dirty="0" smtClean="0">
                <a:solidFill>
                  <a:srgbClr val="000000"/>
                </a:solidFill>
                <a:sym typeface="Arial" pitchFamily="34" charset="0"/>
              </a:rPr>
              <a:t>高的低介电常数的材料上；</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●测量开关</a:t>
            </a:r>
            <a:r>
              <a:rPr lang="en-US" altLang="zh-CN" dirty="0" smtClean="0">
                <a:solidFill>
                  <a:srgbClr val="000000"/>
                </a:solidFill>
                <a:sym typeface="Arial" pitchFamily="34" charset="0"/>
              </a:rPr>
              <a:t>S</a:t>
            </a:r>
            <a:r>
              <a:rPr lang="zh-CN" altLang="en-US" dirty="0" smtClean="0">
                <a:solidFill>
                  <a:srgbClr val="000000"/>
                </a:solidFill>
                <a:sym typeface="Arial" pitchFamily="34" charset="0"/>
              </a:rPr>
              <a:t>闭合和断开时，</a:t>
            </a:r>
            <a:r>
              <a:rPr lang="en-US" altLang="zh-CN" dirty="0" smtClean="0">
                <a:solidFill>
                  <a:srgbClr val="000000"/>
                </a:solidFill>
                <a:sym typeface="Arial" pitchFamily="34" charset="0"/>
              </a:rPr>
              <a:t>DUT</a:t>
            </a:r>
            <a:r>
              <a:rPr lang="zh-CN" altLang="en-US" dirty="0" smtClean="0">
                <a:solidFill>
                  <a:srgbClr val="000000"/>
                </a:solidFill>
                <a:sym typeface="Arial" pitchFamily="34" charset="0"/>
              </a:rPr>
              <a:t>产生的瞬态发射，测量</a:t>
            </a:r>
            <a:r>
              <a:rPr lang="en-US" altLang="zh-CN" dirty="0" smtClean="0">
                <a:solidFill>
                  <a:srgbClr val="000000"/>
                </a:solidFill>
                <a:sym typeface="Arial" pitchFamily="34" charset="0"/>
              </a:rPr>
              <a:t>10</a:t>
            </a:r>
            <a:r>
              <a:rPr lang="zh-CN" altLang="en-US" dirty="0">
                <a:solidFill>
                  <a:srgbClr val="000000"/>
                </a:solidFill>
                <a:sym typeface="Arial" pitchFamily="34" charset="0"/>
              </a:rPr>
              <a:t>次</a:t>
            </a:r>
            <a:r>
              <a:rPr lang="zh-CN" altLang="en-US" dirty="0" smtClean="0">
                <a:solidFill>
                  <a:srgbClr val="000000"/>
                </a:solidFill>
                <a:sym typeface="Arial" pitchFamily="34" charset="0"/>
              </a:rPr>
              <a:t>；</a:t>
            </a:r>
            <a:endParaRPr lang="en-US" dirty="0">
              <a:solidFill>
                <a:srgbClr val="000000"/>
              </a:solidFill>
              <a:sym typeface="Arial" pitchFamily="34" charset="0"/>
            </a:endParaRPr>
          </a:p>
        </p:txBody>
      </p:sp>
      <p:pic>
        <p:nvPicPr>
          <p:cNvPr id="48130" name="Picture 2"/>
          <p:cNvPicPr>
            <a:picLocks noChangeAspect="1" noChangeArrowheads="1"/>
          </p:cNvPicPr>
          <p:nvPr/>
        </p:nvPicPr>
        <p:blipFill>
          <a:blip r:embed="rId2"/>
          <a:srcRect/>
          <a:stretch>
            <a:fillRect/>
          </a:stretch>
        </p:blipFill>
        <p:spPr bwMode="auto">
          <a:xfrm>
            <a:off x="857224" y="2794474"/>
            <a:ext cx="3667120" cy="3563484"/>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pic>
        <p:nvPicPr>
          <p:cNvPr id="48131" name="Picture 3"/>
          <p:cNvPicPr>
            <a:picLocks noChangeAspect="1" noChangeArrowheads="1"/>
          </p:cNvPicPr>
          <p:nvPr/>
        </p:nvPicPr>
        <p:blipFill>
          <a:blip r:embed="rId3"/>
          <a:srcRect/>
          <a:stretch>
            <a:fillRect/>
          </a:stretch>
        </p:blipFill>
        <p:spPr bwMode="auto">
          <a:xfrm>
            <a:off x="4714876" y="2887954"/>
            <a:ext cx="3838570" cy="3541442"/>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
        <p:nvSpPr>
          <p:cNvPr id="7"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沿电源线传导的瞬态发射</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沿电源线传导的瞬态发射</a:t>
            </a:r>
          </a:p>
        </p:txBody>
      </p:sp>
      <p:pic>
        <p:nvPicPr>
          <p:cNvPr id="49155" name="Picture 3"/>
          <p:cNvPicPr>
            <a:picLocks noChangeAspect="1" noChangeArrowheads="1"/>
          </p:cNvPicPr>
          <p:nvPr/>
        </p:nvPicPr>
        <p:blipFill>
          <a:blip r:embed="rId2"/>
          <a:srcRect/>
          <a:stretch>
            <a:fillRect/>
          </a:stretch>
        </p:blipFill>
        <p:spPr bwMode="auto">
          <a:xfrm>
            <a:off x="1428728" y="2071678"/>
            <a:ext cx="6216547" cy="3758151"/>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
        <p:nvSpPr>
          <p:cNvPr id="7" name="矩形 6"/>
          <p:cNvSpPr/>
          <p:nvPr/>
        </p:nvSpPr>
        <p:spPr>
          <a:xfrm>
            <a:off x="500034" y="1214422"/>
            <a:ext cx="1454244" cy="369332"/>
          </a:xfrm>
          <a:prstGeom prst="rect">
            <a:avLst/>
          </a:prstGeom>
        </p:spPr>
        <p:txBody>
          <a:bodyPr wrap="none">
            <a:spAutoFit/>
          </a:bodyPr>
          <a:lstStyle/>
          <a:p>
            <a:r>
              <a:rPr lang="zh-CN" altLang="en-US" dirty="0">
                <a:solidFill>
                  <a:srgbClr val="000000"/>
                </a:solidFill>
                <a:latin typeface="Times New Roman" pitchFamily="18" charset="0"/>
                <a:sym typeface="Times New Roman" pitchFamily="18" charset="0"/>
              </a:rPr>
              <a:t> ★ </a:t>
            </a:r>
            <a:r>
              <a:rPr lang="zh-CN" altLang="en-US" dirty="0" smtClean="0">
                <a:solidFill>
                  <a:srgbClr val="000000"/>
                </a:solidFill>
                <a:latin typeface="Times New Roman" pitchFamily="18" charset="0"/>
                <a:sym typeface="Times New Roman" pitchFamily="18" charset="0"/>
              </a:rPr>
              <a:t>试验照片</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电磁辐射抗扰度</a:t>
            </a:r>
          </a:p>
        </p:txBody>
      </p:sp>
      <p:sp>
        <p:nvSpPr>
          <p:cNvPr id="3" name="矩形 2"/>
          <p:cNvSpPr>
            <a:spLocks noChangeArrowheads="1"/>
          </p:cNvSpPr>
          <p:nvPr/>
        </p:nvSpPr>
        <p:spPr bwMode="auto">
          <a:xfrm>
            <a:off x="428625" y="1142984"/>
            <a:ext cx="8143875" cy="1127125"/>
          </a:xfrm>
          <a:prstGeom prst="rect">
            <a:avLst/>
          </a:prstGeom>
          <a:noFill/>
          <a:ln w="9525">
            <a:noFill/>
            <a:miter lim="800000"/>
            <a:headEnd/>
            <a:tailEnd/>
          </a:ln>
        </p:spPr>
        <p:txBody>
          <a:bodyPr>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7.</a:t>
            </a:r>
            <a:r>
              <a:rPr lang="zh-CN" altLang="en-US" sz="2000" b="1" dirty="0" smtClean="0">
                <a:solidFill>
                  <a:srgbClr val="000000"/>
                </a:solidFill>
                <a:latin typeface="Times New Roman" pitchFamily="18" charset="0"/>
                <a:sym typeface="Times New Roman" pitchFamily="18" charset="0"/>
              </a:rPr>
              <a:t>电磁辐射抗扰度</a:t>
            </a:r>
            <a:endParaRPr lang="en-US" sz="2000" b="1"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引用标准</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ISO11452-2</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-3</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-4</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-5</a:t>
            </a:r>
            <a:endParaRPr lang="zh-CN" altLang="en-US"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a:t>
            </a:r>
            <a:r>
              <a:rPr lang="zh-CN" altLang="en-US" dirty="0" smtClean="0">
                <a:solidFill>
                  <a:srgbClr val="000000"/>
                </a:solidFill>
                <a:latin typeface="Times New Roman" pitchFamily="18" charset="0"/>
                <a:sym typeface="Times New Roman" pitchFamily="18" charset="0"/>
              </a:rPr>
              <a:t>试验电平：</a:t>
            </a:r>
            <a:endParaRPr lang="zh-CN" altLang="en-US" b="1" dirty="0">
              <a:solidFill>
                <a:srgbClr val="000000"/>
              </a:solidFill>
              <a:sym typeface="Arial" pitchFamily="34" charset="0"/>
            </a:endParaRPr>
          </a:p>
        </p:txBody>
      </p:sp>
      <p:graphicFrame>
        <p:nvGraphicFramePr>
          <p:cNvPr id="5" name="表格 4"/>
          <p:cNvGraphicFramePr>
            <a:graphicFrameLocks noGrp="1"/>
          </p:cNvGraphicFramePr>
          <p:nvPr/>
        </p:nvGraphicFramePr>
        <p:xfrm>
          <a:off x="1524001" y="2214557"/>
          <a:ext cx="6095998" cy="1928823"/>
        </p:xfrm>
        <a:graphic>
          <a:graphicData uri="http://schemas.openxmlformats.org/drawingml/2006/table">
            <a:tbl>
              <a:tblPr/>
              <a:tblGrid>
                <a:gridCol w="1547799"/>
                <a:gridCol w="1547799"/>
                <a:gridCol w="1500200"/>
                <a:gridCol w="1500200"/>
              </a:tblGrid>
              <a:tr h="340313">
                <a:tc>
                  <a:txBody>
                    <a:bodyPr/>
                    <a:lstStyle/>
                    <a:p>
                      <a:pPr algn="ctr" fontAlgn="base">
                        <a:spcAft>
                          <a:spcPts val="0"/>
                        </a:spcAft>
                      </a:pPr>
                      <a:r>
                        <a:rPr lang="zh-CN" sz="1200" kern="0" dirty="0">
                          <a:latin typeface="Times New Roman"/>
                          <a:ea typeface="宋体"/>
                          <a:cs typeface="Times New Roman"/>
                        </a:rPr>
                        <a:t>频率范围</a:t>
                      </a:r>
                      <a:r>
                        <a:rPr lang="en-US" sz="1200" kern="0" dirty="0">
                          <a:latin typeface="Times New Roman"/>
                          <a:ea typeface="宋体"/>
                          <a:cs typeface="Times New Roman"/>
                        </a:rPr>
                        <a:t>(MHz)</a:t>
                      </a:r>
                      <a:endParaRPr lang="zh-CN" sz="1200" kern="100" dirty="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试验方法</a:t>
                      </a:r>
                      <a:endParaRPr lang="zh-CN" sz="1200" kern="10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试验电平</a:t>
                      </a:r>
                      <a:endParaRPr lang="zh-CN" sz="1200" kern="10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引用标准</a:t>
                      </a:r>
                      <a:endParaRPr lang="zh-CN" sz="1200" kern="10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7702">
                <a:tc rowSpan="5">
                  <a:txBody>
                    <a:bodyPr/>
                    <a:lstStyle/>
                    <a:p>
                      <a:pPr algn="ctr" fontAlgn="base">
                        <a:spcAft>
                          <a:spcPts val="0"/>
                        </a:spcAft>
                      </a:pPr>
                      <a:r>
                        <a:rPr lang="en-US" sz="1200" kern="0" dirty="0">
                          <a:latin typeface="Times New Roman"/>
                          <a:ea typeface="宋体"/>
                          <a:cs typeface="Times New Roman"/>
                        </a:rPr>
                        <a:t>20-2000</a:t>
                      </a:r>
                      <a:endParaRPr lang="zh-CN" sz="1200" kern="100" dirty="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dirty="0">
                          <a:latin typeface="Times New Roman"/>
                          <a:ea typeface="宋体"/>
                          <a:cs typeface="Times New Roman"/>
                        </a:rPr>
                        <a:t>自由场法</a:t>
                      </a:r>
                      <a:endParaRPr lang="zh-CN" sz="1200" kern="100" dirty="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30 V/m</a:t>
                      </a:r>
                      <a:endParaRPr lang="zh-CN" sz="1200" kern="10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ISO11452-2</a:t>
                      </a:r>
                      <a:endParaRPr lang="zh-CN" sz="1200" kern="10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7702">
                <a:tc vMerge="1">
                  <a:txBody>
                    <a:bodyPr/>
                    <a:lstStyle/>
                    <a:p>
                      <a:endParaRPr lang="zh-CN" altLang="en-US"/>
                    </a:p>
                  </a:txBody>
                  <a:tcPr/>
                </a:tc>
                <a:tc>
                  <a:txBody>
                    <a:bodyPr/>
                    <a:lstStyle/>
                    <a:p>
                      <a:pPr algn="ctr" fontAlgn="base">
                        <a:spcAft>
                          <a:spcPts val="0"/>
                        </a:spcAft>
                      </a:pPr>
                      <a:r>
                        <a:rPr lang="en-US" sz="1200" kern="0">
                          <a:latin typeface="Times New Roman"/>
                          <a:ea typeface="宋体"/>
                          <a:cs typeface="Times New Roman"/>
                        </a:rPr>
                        <a:t>TEM</a:t>
                      </a:r>
                      <a:r>
                        <a:rPr lang="zh-CN" sz="1200" kern="0">
                          <a:latin typeface="Times New Roman"/>
                          <a:ea typeface="宋体"/>
                          <a:cs typeface="Times New Roman"/>
                        </a:rPr>
                        <a:t>小室法</a:t>
                      </a:r>
                      <a:endParaRPr lang="zh-CN" sz="1200" kern="10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75 V/m</a:t>
                      </a:r>
                      <a:endParaRPr lang="zh-CN" sz="1200" kern="100" dirty="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ISO11452-3</a:t>
                      </a:r>
                      <a:endParaRPr lang="zh-CN" sz="1200" kern="10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7702">
                <a:tc vMerge="1">
                  <a:txBody>
                    <a:bodyPr/>
                    <a:lstStyle/>
                    <a:p>
                      <a:endParaRPr lang="zh-CN" altLang="en-US"/>
                    </a:p>
                  </a:txBody>
                  <a:tcPr/>
                </a:tc>
                <a:tc>
                  <a:txBody>
                    <a:bodyPr/>
                    <a:lstStyle/>
                    <a:p>
                      <a:pPr algn="ctr" fontAlgn="base">
                        <a:spcAft>
                          <a:spcPts val="0"/>
                        </a:spcAft>
                      </a:pPr>
                      <a:r>
                        <a:rPr lang="en-US" sz="1200" kern="0" dirty="0">
                          <a:latin typeface="Times New Roman"/>
                          <a:ea typeface="宋体"/>
                          <a:cs typeface="Times New Roman"/>
                        </a:rPr>
                        <a:t>BCI</a:t>
                      </a:r>
                      <a:r>
                        <a:rPr lang="zh-CN" sz="1200" kern="0" dirty="0">
                          <a:latin typeface="Times New Roman"/>
                          <a:ea typeface="宋体"/>
                          <a:cs typeface="Times New Roman"/>
                        </a:rPr>
                        <a:t>法</a:t>
                      </a:r>
                      <a:endParaRPr lang="zh-CN" sz="1200" kern="100" dirty="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60mA</a:t>
                      </a:r>
                      <a:endParaRPr lang="zh-CN" sz="1200" kern="100" dirty="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ISO11452-4</a:t>
                      </a:r>
                      <a:endParaRPr lang="zh-CN" sz="1200" kern="10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7702">
                <a:tc vMerge="1">
                  <a:txBody>
                    <a:bodyPr/>
                    <a:lstStyle/>
                    <a:p>
                      <a:endParaRPr lang="zh-CN" altLang="en-US"/>
                    </a:p>
                  </a:txBody>
                  <a:tcPr/>
                </a:tc>
                <a:tc>
                  <a:txBody>
                    <a:bodyPr/>
                    <a:lstStyle/>
                    <a:p>
                      <a:pPr algn="ctr" fontAlgn="base">
                        <a:spcAft>
                          <a:spcPts val="0"/>
                        </a:spcAft>
                      </a:pPr>
                      <a:r>
                        <a:rPr lang="en-US" sz="1200" kern="0" dirty="0">
                          <a:latin typeface="Times New Roman"/>
                          <a:ea typeface="宋体"/>
                          <a:cs typeface="Times New Roman"/>
                        </a:rPr>
                        <a:t>150mm</a:t>
                      </a:r>
                      <a:r>
                        <a:rPr lang="zh-CN" sz="1200" kern="0" dirty="0">
                          <a:latin typeface="Times New Roman"/>
                          <a:ea typeface="宋体"/>
                          <a:cs typeface="Times New Roman"/>
                        </a:rPr>
                        <a:t>带状线法</a:t>
                      </a:r>
                      <a:endParaRPr lang="zh-CN" sz="1200" kern="100" dirty="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60 V/m</a:t>
                      </a:r>
                      <a:endParaRPr lang="zh-CN" sz="1200" kern="100" dirty="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ISO11452-5</a:t>
                      </a:r>
                      <a:endParaRPr lang="zh-CN" sz="1200" kern="100" dirty="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7702">
                <a:tc vMerge="1">
                  <a:txBody>
                    <a:bodyPr/>
                    <a:lstStyle/>
                    <a:p>
                      <a:endParaRPr lang="zh-CN" altLang="en-US"/>
                    </a:p>
                  </a:txBody>
                  <a:tcPr/>
                </a:tc>
                <a:tc>
                  <a:txBody>
                    <a:bodyPr/>
                    <a:lstStyle/>
                    <a:p>
                      <a:pPr algn="ctr" fontAlgn="base">
                        <a:spcAft>
                          <a:spcPts val="0"/>
                        </a:spcAft>
                      </a:pPr>
                      <a:r>
                        <a:rPr lang="en-US" sz="1200" kern="0" dirty="0">
                          <a:latin typeface="Times New Roman"/>
                          <a:ea typeface="宋体"/>
                          <a:cs typeface="Times New Roman"/>
                        </a:rPr>
                        <a:t>800mm</a:t>
                      </a:r>
                      <a:r>
                        <a:rPr lang="zh-CN" sz="1200" kern="0" dirty="0">
                          <a:latin typeface="Times New Roman"/>
                          <a:ea typeface="宋体"/>
                          <a:cs typeface="Times New Roman"/>
                        </a:rPr>
                        <a:t>带状线法</a:t>
                      </a:r>
                      <a:endParaRPr lang="zh-CN" sz="1200" kern="100" dirty="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15V/m</a:t>
                      </a:r>
                      <a:endParaRPr lang="zh-CN" sz="1200" kern="10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ISO11452-5</a:t>
                      </a:r>
                      <a:endParaRPr lang="zh-CN" sz="1200" kern="100" dirty="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5"/>
          <p:cNvSpPr/>
          <p:nvPr/>
        </p:nvSpPr>
        <p:spPr>
          <a:xfrm>
            <a:off x="500034" y="4131238"/>
            <a:ext cx="1396536" cy="369332"/>
          </a:xfrm>
          <a:prstGeom prst="rect">
            <a:avLst/>
          </a:prstGeom>
        </p:spPr>
        <p:txBody>
          <a:bodyPr wrap="none">
            <a:spAutoFit/>
          </a:bodyPr>
          <a:lstStyle/>
          <a:p>
            <a:r>
              <a:rPr lang="zh-CN" altLang="en-US" dirty="0">
                <a:solidFill>
                  <a:srgbClr val="000000"/>
                </a:solidFill>
                <a:latin typeface="Times New Roman" pitchFamily="18" charset="0"/>
                <a:sym typeface="Times New Roman" pitchFamily="18" charset="0"/>
              </a:rPr>
              <a:t>★ </a:t>
            </a:r>
            <a:r>
              <a:rPr lang="zh-CN" altLang="en-US" dirty="0" smtClean="0">
                <a:solidFill>
                  <a:srgbClr val="000000"/>
                </a:solidFill>
                <a:latin typeface="Times New Roman" pitchFamily="18" charset="0"/>
                <a:sym typeface="Times New Roman" pitchFamily="18" charset="0"/>
              </a:rPr>
              <a:t>试验参数</a:t>
            </a:r>
            <a:endParaRPr lang="zh-CN" altLang="en-US" dirty="0"/>
          </a:p>
        </p:txBody>
      </p:sp>
      <p:graphicFrame>
        <p:nvGraphicFramePr>
          <p:cNvPr id="7" name="表格 6"/>
          <p:cNvGraphicFramePr>
            <a:graphicFrameLocks noGrp="1"/>
          </p:cNvGraphicFramePr>
          <p:nvPr/>
        </p:nvGraphicFramePr>
        <p:xfrm>
          <a:off x="1500165" y="4500570"/>
          <a:ext cx="6143669" cy="1857389"/>
        </p:xfrm>
        <a:graphic>
          <a:graphicData uri="http://schemas.openxmlformats.org/drawingml/2006/table">
            <a:tbl>
              <a:tblPr/>
              <a:tblGrid>
                <a:gridCol w="1525521"/>
                <a:gridCol w="1194603"/>
                <a:gridCol w="1355730"/>
                <a:gridCol w="2067815"/>
              </a:tblGrid>
              <a:tr h="378573">
                <a:tc>
                  <a:txBody>
                    <a:bodyPr/>
                    <a:lstStyle/>
                    <a:p>
                      <a:pPr algn="ctr" fontAlgn="base">
                        <a:spcAft>
                          <a:spcPts val="0"/>
                        </a:spcAft>
                      </a:pPr>
                      <a:r>
                        <a:rPr lang="zh-CN" sz="1200" kern="0" dirty="0">
                          <a:latin typeface="Times New Roman"/>
                          <a:ea typeface="宋体"/>
                          <a:cs typeface="Times New Roman"/>
                        </a:rPr>
                        <a:t>频率范围</a:t>
                      </a:r>
                      <a:r>
                        <a:rPr lang="en-US" sz="1200" kern="0" dirty="0">
                          <a:latin typeface="Times New Roman"/>
                          <a:ea typeface="宋体"/>
                          <a:cs typeface="Times New Roman"/>
                        </a:rPr>
                        <a:t>(MHz)</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dirty="0">
                          <a:latin typeface="Times New Roman"/>
                          <a:ea typeface="宋体"/>
                          <a:cs typeface="Times New Roman"/>
                        </a:rPr>
                        <a:t>步进</a:t>
                      </a:r>
                      <a:r>
                        <a:rPr lang="en-US" sz="1200" kern="0" dirty="0">
                          <a:latin typeface="Times New Roman"/>
                          <a:ea typeface="宋体"/>
                          <a:cs typeface="Times New Roman"/>
                        </a:rPr>
                        <a:t>(MHz)</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驻留时间</a:t>
                      </a:r>
                      <a:r>
                        <a:rPr lang="en-US" sz="1200" kern="0">
                          <a:latin typeface="Times New Roman"/>
                          <a:ea typeface="宋体"/>
                          <a:cs typeface="Times New Roman"/>
                        </a:rPr>
                        <a:t>(s)</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调制方式</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704">
                <a:tc>
                  <a:txBody>
                    <a:bodyPr/>
                    <a:lstStyle/>
                    <a:p>
                      <a:pPr algn="ctr" fontAlgn="base">
                        <a:spcAft>
                          <a:spcPts val="0"/>
                        </a:spcAft>
                      </a:pPr>
                      <a:r>
                        <a:rPr lang="en-US" sz="1200" kern="0" dirty="0">
                          <a:latin typeface="Times New Roman"/>
                          <a:ea typeface="宋体"/>
                          <a:cs typeface="Times New Roman"/>
                        </a:rPr>
                        <a:t>20-200</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5</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2</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AM</a:t>
                      </a:r>
                      <a:r>
                        <a:rPr lang="zh-CN" sz="1200" kern="0">
                          <a:latin typeface="Times New Roman"/>
                          <a:ea typeface="宋体"/>
                          <a:cs typeface="Times New Roman"/>
                        </a:rPr>
                        <a:t>，</a:t>
                      </a:r>
                      <a:r>
                        <a:rPr lang="en-US" sz="1200" kern="0">
                          <a:latin typeface="Times New Roman"/>
                          <a:ea typeface="宋体"/>
                          <a:cs typeface="Times New Roman"/>
                        </a:rPr>
                        <a:t>(1kHz,80%)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704">
                <a:tc>
                  <a:txBody>
                    <a:bodyPr/>
                    <a:lstStyle/>
                    <a:p>
                      <a:pPr algn="ctr" fontAlgn="base">
                        <a:spcAft>
                          <a:spcPts val="0"/>
                        </a:spcAft>
                      </a:pPr>
                      <a:r>
                        <a:rPr lang="en-US" sz="1200" kern="0">
                          <a:latin typeface="Times New Roman"/>
                          <a:ea typeface="宋体"/>
                          <a:cs typeface="Times New Roman"/>
                        </a:rPr>
                        <a:t>200-400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10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2</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AM</a:t>
                      </a:r>
                      <a:r>
                        <a:rPr lang="zh-CN" sz="1200" kern="0" dirty="0">
                          <a:latin typeface="Times New Roman"/>
                          <a:ea typeface="宋体"/>
                          <a:cs typeface="Times New Roman"/>
                        </a:rPr>
                        <a:t>，</a:t>
                      </a:r>
                      <a:r>
                        <a:rPr lang="en-US" sz="1200" kern="0" dirty="0">
                          <a:latin typeface="Times New Roman"/>
                          <a:ea typeface="宋体"/>
                          <a:cs typeface="Times New Roman"/>
                        </a:rPr>
                        <a:t>(1kHz,80%)</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704">
                <a:tc>
                  <a:txBody>
                    <a:bodyPr/>
                    <a:lstStyle/>
                    <a:p>
                      <a:pPr algn="ctr" fontAlgn="base">
                        <a:spcAft>
                          <a:spcPts val="0"/>
                        </a:spcAft>
                      </a:pPr>
                      <a:r>
                        <a:rPr lang="en-US" sz="1200" kern="0">
                          <a:latin typeface="Times New Roman"/>
                          <a:ea typeface="宋体"/>
                          <a:cs typeface="Times New Roman"/>
                        </a:rPr>
                        <a:t>400-800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20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2</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AM</a:t>
                      </a:r>
                      <a:r>
                        <a:rPr lang="zh-CN" sz="1200" kern="0" dirty="0">
                          <a:latin typeface="Times New Roman"/>
                          <a:ea typeface="宋体"/>
                          <a:cs typeface="Times New Roman"/>
                        </a:rPr>
                        <a:t>，</a:t>
                      </a:r>
                      <a:r>
                        <a:rPr lang="en-US" sz="1200" kern="0" dirty="0">
                          <a:latin typeface="Times New Roman"/>
                          <a:ea typeface="宋体"/>
                          <a:cs typeface="Times New Roman"/>
                        </a:rPr>
                        <a:t>(1kHz,80%)</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704">
                <a:tc>
                  <a:txBody>
                    <a:bodyPr/>
                    <a:lstStyle/>
                    <a:p>
                      <a:pPr algn="ctr" fontAlgn="base">
                        <a:spcAft>
                          <a:spcPts val="0"/>
                        </a:spcAft>
                      </a:pPr>
                      <a:r>
                        <a:rPr lang="en-US" sz="1200" kern="0" dirty="0">
                          <a:latin typeface="Times New Roman"/>
                          <a:ea typeface="宋体"/>
                          <a:cs typeface="Times New Roman"/>
                        </a:rPr>
                        <a:t>800-2000</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20</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2</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PM</a:t>
                      </a:r>
                      <a:r>
                        <a:rPr lang="zh-CN" sz="1200" kern="0" dirty="0">
                          <a:latin typeface="Times New Roman"/>
                          <a:ea typeface="宋体"/>
                          <a:cs typeface="Times New Roman"/>
                        </a:rPr>
                        <a:t>，</a:t>
                      </a:r>
                      <a:r>
                        <a:rPr lang="en-US" sz="1200" kern="0" dirty="0">
                          <a:latin typeface="Times New Roman"/>
                          <a:ea typeface="宋体"/>
                          <a:cs typeface="Times New Roman"/>
                        </a:rPr>
                        <a:t>(4600us,577us)</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矩形 2"/>
          <p:cNvSpPr>
            <a:spLocks noChangeArrowheads="1"/>
          </p:cNvSpPr>
          <p:nvPr/>
        </p:nvSpPr>
        <p:spPr bwMode="auto">
          <a:xfrm>
            <a:off x="4214813" y="4286250"/>
            <a:ext cx="4572000" cy="1200150"/>
          </a:xfrm>
          <a:prstGeom prst="rect">
            <a:avLst/>
          </a:prstGeom>
          <a:noFill/>
          <a:ln w="9525">
            <a:noFill/>
            <a:miter lim="800000"/>
            <a:headEnd/>
            <a:tailEnd/>
          </a:ln>
        </p:spPr>
        <p:txBody>
          <a:bodyPr>
            <a:spAutoFit/>
          </a:bodyPr>
          <a:lstStyle/>
          <a:p>
            <a:r>
              <a:rPr lang="zh-CN" altLang="en-US">
                <a:solidFill>
                  <a:srgbClr val="000000"/>
                </a:solidFill>
                <a:sym typeface="Arial" pitchFamily="34" charset="0"/>
              </a:rPr>
              <a:t>大电流注入法：</a:t>
            </a:r>
            <a:endParaRPr lang="en-US">
              <a:solidFill>
                <a:srgbClr val="000000"/>
              </a:solidFill>
              <a:sym typeface="Arial" pitchFamily="34" charset="0"/>
            </a:endParaRPr>
          </a:p>
          <a:p>
            <a:r>
              <a:rPr lang="en-US">
                <a:solidFill>
                  <a:srgbClr val="000000"/>
                </a:solidFill>
                <a:sym typeface="Arial" pitchFamily="34" charset="0"/>
              </a:rPr>
              <a:t>        </a:t>
            </a:r>
            <a:r>
              <a:rPr lang="zh-CN" altLang="en-US">
                <a:solidFill>
                  <a:srgbClr val="000000"/>
                </a:solidFill>
                <a:sym typeface="Arial" pitchFamily="34" charset="0"/>
              </a:rPr>
              <a:t>利用电流注入探头通过将骚扰信号直接感应到电线束进行抗扰度试验，适用频段为</a:t>
            </a:r>
            <a:r>
              <a:rPr lang="en-US" altLang="zh-CN">
                <a:solidFill>
                  <a:srgbClr val="000000"/>
                </a:solidFill>
                <a:sym typeface="Arial" pitchFamily="34" charset="0"/>
              </a:rPr>
              <a:t>1MHz</a:t>
            </a:r>
            <a:r>
              <a:rPr lang="zh-CN" altLang="en-US">
                <a:solidFill>
                  <a:srgbClr val="000000"/>
                </a:solidFill>
                <a:sym typeface="Arial" pitchFamily="34" charset="0"/>
              </a:rPr>
              <a:t>～</a:t>
            </a:r>
            <a:r>
              <a:rPr lang="en-US" altLang="zh-CN">
                <a:solidFill>
                  <a:srgbClr val="000000"/>
                </a:solidFill>
                <a:sym typeface="Arial" pitchFamily="34" charset="0"/>
              </a:rPr>
              <a:t>400MHz.</a:t>
            </a:r>
            <a:endParaRPr lang="zh-CN" altLang="en-US"/>
          </a:p>
        </p:txBody>
      </p:sp>
      <p:sp>
        <p:nvSpPr>
          <p:cNvPr id="50180" name="Text Box 141"/>
          <p:cNvSpPr>
            <a:spLocks noChangeArrowheads="1"/>
          </p:cNvSpPr>
          <p:nvPr/>
        </p:nvSpPr>
        <p:spPr bwMode="auto">
          <a:xfrm>
            <a:off x="4857750" y="5640388"/>
            <a:ext cx="3657600" cy="646112"/>
          </a:xfrm>
          <a:prstGeom prst="rect">
            <a:avLst/>
          </a:prstGeom>
          <a:noFill/>
          <a:ln w="9525">
            <a:noFill/>
            <a:miter lim="800000"/>
            <a:headEnd/>
            <a:tailEnd/>
          </a:ln>
        </p:spPr>
        <p:txBody>
          <a:bodyPr lIns="18000" rIns="18000">
            <a:spAutoFit/>
          </a:bodyPr>
          <a:lstStyle/>
          <a:p>
            <a:pPr>
              <a:buFont typeface="Wingdings" pitchFamily="2" charset="2"/>
              <a:buChar char="ü"/>
            </a:pPr>
            <a:r>
              <a:rPr lang="zh-CN" altLang="en-US">
                <a:solidFill>
                  <a:srgbClr val="000000"/>
                </a:solidFill>
                <a:sym typeface="Arial" pitchFamily="34" charset="0"/>
              </a:rPr>
              <a:t>对功放功率的要求较低</a:t>
            </a:r>
          </a:p>
          <a:p>
            <a:pPr>
              <a:buFont typeface="Wingdings" pitchFamily="2" charset="2"/>
              <a:buChar char="ü"/>
            </a:pPr>
            <a:r>
              <a:rPr lang="zh-CN" altLang="en-US">
                <a:solidFill>
                  <a:srgbClr val="000000"/>
                </a:solidFill>
                <a:sym typeface="Arial" pitchFamily="34" charset="0"/>
              </a:rPr>
              <a:t>线缆耦合，非侵入性</a:t>
            </a:r>
            <a:endParaRPr lang="zh-CN" altLang="en-US"/>
          </a:p>
        </p:txBody>
      </p:sp>
      <p:pic>
        <p:nvPicPr>
          <p:cNvPr id="50181" name="图片 7" descr="C:\Documents and Settings\Administrator\桌面\试验室介绍\DSCN6794.JPG"/>
          <p:cNvPicPr>
            <a:picLocks noChangeArrowheads="1"/>
          </p:cNvPicPr>
          <p:nvPr/>
        </p:nvPicPr>
        <p:blipFill>
          <a:blip r:embed="rId2"/>
          <a:srcRect/>
          <a:stretch>
            <a:fillRect/>
          </a:stretch>
        </p:blipFill>
        <p:spPr bwMode="auto">
          <a:xfrm>
            <a:off x="500063" y="1143000"/>
            <a:ext cx="3429000" cy="2571750"/>
          </a:xfrm>
          <a:prstGeom prst="rect">
            <a:avLst/>
          </a:prstGeom>
          <a:noFill/>
          <a:ln w="9525">
            <a:noFill/>
            <a:miter lim="800000"/>
            <a:headEnd/>
            <a:tailEnd/>
          </a:ln>
        </p:spPr>
      </p:pic>
      <p:pic>
        <p:nvPicPr>
          <p:cNvPr id="50182" name="图片 8" descr="E:\电磁兼容\欢哥照片\ISO 11452-4：2011  SAE J 1113-4-2004\DSCN7304.JPG"/>
          <p:cNvPicPr>
            <a:picLocks noChangeArrowheads="1"/>
          </p:cNvPicPr>
          <p:nvPr/>
        </p:nvPicPr>
        <p:blipFill>
          <a:blip r:embed="rId3"/>
          <a:srcRect b="15378"/>
          <a:stretch>
            <a:fillRect/>
          </a:stretch>
        </p:blipFill>
        <p:spPr bwMode="auto">
          <a:xfrm>
            <a:off x="500063" y="3786188"/>
            <a:ext cx="3429000" cy="2500312"/>
          </a:xfrm>
          <a:prstGeom prst="rect">
            <a:avLst/>
          </a:prstGeom>
          <a:noFill/>
          <a:ln w="9525">
            <a:noFill/>
            <a:miter lim="800000"/>
            <a:headEnd/>
            <a:tailEnd/>
          </a:ln>
        </p:spPr>
      </p:pic>
      <p:sp>
        <p:nvSpPr>
          <p:cNvPr id="50183" name="矩形 9"/>
          <p:cNvSpPr>
            <a:spLocks noChangeArrowheads="1"/>
          </p:cNvSpPr>
          <p:nvPr/>
        </p:nvSpPr>
        <p:spPr bwMode="auto">
          <a:xfrm>
            <a:off x="4214813" y="1428750"/>
            <a:ext cx="4572000" cy="923925"/>
          </a:xfrm>
          <a:prstGeom prst="rect">
            <a:avLst/>
          </a:prstGeom>
          <a:noFill/>
          <a:ln w="9525">
            <a:noFill/>
            <a:miter lim="800000"/>
            <a:headEnd/>
            <a:tailEnd/>
          </a:ln>
        </p:spPr>
        <p:txBody>
          <a:bodyPr>
            <a:spAutoFit/>
          </a:bodyPr>
          <a:lstStyle/>
          <a:p>
            <a:r>
              <a:rPr lang="zh-CN" altLang="en-US" dirty="0">
                <a:solidFill>
                  <a:srgbClr val="000000"/>
                </a:solidFill>
                <a:sym typeface="Arial" pitchFamily="34" charset="0"/>
              </a:rPr>
              <a:t>自由场法：</a:t>
            </a:r>
            <a:endParaRPr lang="en-US" dirty="0">
              <a:solidFill>
                <a:srgbClr val="000000"/>
              </a:solidFill>
              <a:sym typeface="Arial" pitchFamily="34" charset="0"/>
            </a:endParaRPr>
          </a:p>
          <a:p>
            <a:r>
              <a:rPr lang="en-US" dirty="0">
                <a:solidFill>
                  <a:srgbClr val="000000"/>
                </a:solidFill>
                <a:sym typeface="Arial" pitchFamily="34" charset="0"/>
              </a:rPr>
              <a:t>      </a:t>
            </a:r>
            <a:r>
              <a:rPr lang="en-US" dirty="0" smtClean="0">
                <a:solidFill>
                  <a:srgbClr val="000000"/>
                </a:solidFill>
                <a:sym typeface="Arial" pitchFamily="34" charset="0"/>
              </a:rPr>
              <a:t> </a:t>
            </a:r>
            <a:r>
              <a:rPr lang="zh-CN" altLang="en-US" dirty="0" smtClean="0">
                <a:solidFill>
                  <a:srgbClr val="000000"/>
                </a:solidFill>
                <a:sym typeface="Arial" pitchFamily="34" charset="0"/>
              </a:rPr>
              <a:t>适用</a:t>
            </a:r>
            <a:r>
              <a:rPr lang="zh-CN" altLang="en-US" dirty="0">
                <a:solidFill>
                  <a:srgbClr val="000000"/>
                </a:solidFill>
                <a:sym typeface="Arial" pitchFamily="34" charset="0"/>
              </a:rPr>
              <a:t>频段：</a:t>
            </a:r>
            <a:r>
              <a:rPr lang="en-US" altLang="zh-CN" dirty="0">
                <a:solidFill>
                  <a:srgbClr val="000000"/>
                </a:solidFill>
                <a:sym typeface="Arial" pitchFamily="34" charset="0"/>
              </a:rPr>
              <a:t>80~1000MHz</a:t>
            </a:r>
            <a:endParaRPr lang="zh-CN" altLang="en-US" dirty="0">
              <a:solidFill>
                <a:srgbClr val="000000"/>
              </a:solidFill>
              <a:sym typeface="Arial" pitchFamily="34" charset="0"/>
            </a:endParaRPr>
          </a:p>
          <a:p>
            <a:r>
              <a:rPr lang="en-US" altLang="zh-CN" dirty="0">
                <a:solidFill>
                  <a:srgbClr val="000000"/>
                </a:solidFill>
                <a:sym typeface="Arial" pitchFamily="34" charset="0"/>
              </a:rPr>
              <a:t>        </a:t>
            </a:r>
            <a:endParaRPr lang="zh-CN" altLang="en-US" dirty="0"/>
          </a:p>
        </p:txBody>
      </p:sp>
      <p:sp>
        <p:nvSpPr>
          <p:cNvPr id="9" name="灯片编号占位符 2"/>
          <p:cNvSpPr>
            <a:spLocks noGrp="1"/>
          </p:cNvSpPr>
          <p:nvPr>
            <p:ph type="sldNum" sz="quarter" idx="10"/>
          </p:nvPr>
        </p:nvSpPr>
        <p:spPr>
          <a:xfrm>
            <a:off x="6804025" y="6381750"/>
            <a:ext cx="2133600" cy="476250"/>
          </a:xfrm>
          <a:noFill/>
        </p:spPr>
        <p:txBody>
          <a:bodyPr/>
          <a:lstStyle/>
          <a:p>
            <a:fld id="{0272990F-05CF-4D47-BF23-27122880AD50}" type="slidenum">
              <a:rPr lang="zh-CN" altLang="en-US"/>
              <a:pPr/>
              <a:t>27</a:t>
            </a:fld>
            <a:endParaRPr lang="en-US" altLang="zh-CN" sz="1800" dirty="0"/>
          </a:p>
        </p:txBody>
      </p:sp>
      <p:sp>
        <p:nvSpPr>
          <p:cNvPr id="10"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电磁辐射抗扰度</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10"/>
          <p:cNvSpPr>
            <a:spLocks noChangeArrowheads="1"/>
          </p:cNvSpPr>
          <p:nvPr/>
        </p:nvSpPr>
        <p:spPr bwMode="auto">
          <a:xfrm>
            <a:off x="4643438" y="3903663"/>
            <a:ext cx="4357687" cy="1200329"/>
          </a:xfrm>
          <a:prstGeom prst="rect">
            <a:avLst/>
          </a:prstGeom>
          <a:noFill/>
          <a:ln w="9525">
            <a:noFill/>
            <a:miter lim="800000"/>
            <a:headEnd/>
            <a:tailEnd/>
          </a:ln>
        </p:spPr>
        <p:txBody>
          <a:bodyPr wrap="square" lIns="18000" rIns="18000" anchor="ctr">
            <a:spAutoFit/>
          </a:bodyPr>
          <a:lstStyle/>
          <a:p>
            <a:r>
              <a:rPr lang="zh-CN" altLang="en-US" dirty="0">
                <a:solidFill>
                  <a:srgbClr val="000000"/>
                </a:solidFill>
                <a:sym typeface="Arial" pitchFamily="34" charset="0"/>
              </a:rPr>
              <a:t>带状线法包含</a:t>
            </a:r>
            <a:r>
              <a:rPr lang="en-US" altLang="zh-CN" dirty="0">
                <a:solidFill>
                  <a:srgbClr val="000000"/>
                </a:solidFill>
                <a:sym typeface="Arial" pitchFamily="34" charset="0"/>
              </a:rPr>
              <a:t>150mm</a:t>
            </a:r>
            <a:r>
              <a:rPr lang="zh-CN" altLang="en-US" dirty="0">
                <a:solidFill>
                  <a:srgbClr val="000000"/>
                </a:solidFill>
                <a:sym typeface="Arial" pitchFamily="34" charset="0"/>
              </a:rPr>
              <a:t>带状线法以及</a:t>
            </a:r>
            <a:r>
              <a:rPr lang="en-US" altLang="zh-CN" dirty="0">
                <a:solidFill>
                  <a:srgbClr val="000000"/>
                </a:solidFill>
                <a:sym typeface="Arial" pitchFamily="34" charset="0"/>
              </a:rPr>
              <a:t>800mm</a:t>
            </a:r>
            <a:r>
              <a:rPr lang="zh-CN" altLang="en-US" dirty="0">
                <a:solidFill>
                  <a:srgbClr val="000000"/>
                </a:solidFill>
                <a:sym typeface="Arial" pitchFamily="34" charset="0"/>
              </a:rPr>
              <a:t>带状线法两种。适用频率范围为</a:t>
            </a:r>
            <a:r>
              <a:rPr lang="en-US" altLang="zh-CN" dirty="0">
                <a:solidFill>
                  <a:srgbClr val="000000"/>
                </a:solidFill>
                <a:sym typeface="Arial" pitchFamily="34" charset="0"/>
              </a:rPr>
              <a:t>0.01MHz</a:t>
            </a:r>
            <a:r>
              <a:rPr lang="zh-CN" altLang="en-US" dirty="0">
                <a:solidFill>
                  <a:srgbClr val="000000"/>
                </a:solidFill>
                <a:sym typeface="Arial" pitchFamily="34" charset="0"/>
              </a:rPr>
              <a:t>～</a:t>
            </a:r>
            <a:r>
              <a:rPr lang="en-US" altLang="zh-CN" dirty="0">
                <a:solidFill>
                  <a:srgbClr val="000000"/>
                </a:solidFill>
                <a:sym typeface="Arial" pitchFamily="34" charset="0"/>
              </a:rPr>
              <a:t>400MHz</a:t>
            </a:r>
            <a:r>
              <a:rPr lang="zh-CN" altLang="en-US" dirty="0" smtClean="0">
                <a:solidFill>
                  <a:srgbClr val="000000"/>
                </a:solidFill>
                <a:sym typeface="Arial" pitchFamily="34" charset="0"/>
              </a:rPr>
              <a:t>。（线束暴露、</a:t>
            </a:r>
            <a:r>
              <a:rPr lang="en-US" altLang="zh-CN" dirty="0" smtClean="0">
                <a:solidFill>
                  <a:srgbClr val="000000"/>
                </a:solidFill>
                <a:sym typeface="Arial" pitchFamily="34" charset="0"/>
              </a:rPr>
              <a:t>DUT</a:t>
            </a:r>
            <a:r>
              <a:rPr lang="zh-CN" altLang="en-US" dirty="0" smtClean="0">
                <a:solidFill>
                  <a:srgbClr val="000000"/>
                </a:solidFill>
                <a:sym typeface="Arial" pitchFamily="34" charset="0"/>
              </a:rPr>
              <a:t>暴露、线束和</a:t>
            </a:r>
            <a:r>
              <a:rPr lang="en-US" altLang="zh-CN" dirty="0" smtClean="0">
                <a:solidFill>
                  <a:srgbClr val="000000"/>
                </a:solidFill>
                <a:sym typeface="Arial" pitchFamily="34" charset="0"/>
              </a:rPr>
              <a:t>DUT</a:t>
            </a:r>
            <a:r>
              <a:rPr lang="zh-CN" altLang="en-US" dirty="0" smtClean="0">
                <a:solidFill>
                  <a:srgbClr val="000000"/>
                </a:solidFill>
                <a:sym typeface="Arial" pitchFamily="34" charset="0"/>
              </a:rPr>
              <a:t>同时暴露三种试验布置） </a:t>
            </a:r>
            <a:endParaRPr lang="zh-CN" altLang="en-US" dirty="0"/>
          </a:p>
        </p:txBody>
      </p:sp>
      <p:sp>
        <p:nvSpPr>
          <p:cNvPr id="51204" name="Rectangle 2"/>
          <p:cNvSpPr>
            <a:spLocks noChangeArrowheads="1"/>
          </p:cNvSpPr>
          <p:nvPr/>
        </p:nvSpPr>
        <p:spPr bwMode="auto">
          <a:xfrm>
            <a:off x="285750" y="3933825"/>
            <a:ext cx="4114800" cy="923925"/>
          </a:xfrm>
          <a:prstGeom prst="rect">
            <a:avLst/>
          </a:prstGeom>
          <a:noFill/>
          <a:ln w="9525">
            <a:noFill/>
            <a:miter lim="800000"/>
            <a:headEnd/>
            <a:tailEnd/>
          </a:ln>
        </p:spPr>
        <p:txBody>
          <a:bodyPr lIns="18000" rIns="18000" anchor="ctr">
            <a:spAutoFit/>
          </a:bodyPr>
          <a:lstStyle/>
          <a:p>
            <a:r>
              <a:rPr lang="en-US" altLang="zh-CN" dirty="0">
                <a:solidFill>
                  <a:srgbClr val="000000"/>
                </a:solidFill>
                <a:sym typeface="Arial" pitchFamily="34" charset="0"/>
              </a:rPr>
              <a:t>TEM</a:t>
            </a:r>
            <a:r>
              <a:rPr lang="zh-CN" altLang="en-US" dirty="0">
                <a:solidFill>
                  <a:srgbClr val="000000"/>
                </a:solidFill>
                <a:sym typeface="Arial" pitchFamily="34" charset="0"/>
              </a:rPr>
              <a:t>小室法只能用来测试尺寸较小的设备，适用的测试频率范围为</a:t>
            </a:r>
            <a:r>
              <a:rPr lang="en-US" altLang="zh-CN" dirty="0">
                <a:solidFill>
                  <a:srgbClr val="000000"/>
                </a:solidFill>
                <a:sym typeface="Arial" pitchFamily="34" charset="0"/>
              </a:rPr>
              <a:t>0.01MHz </a:t>
            </a:r>
            <a:r>
              <a:rPr lang="zh-CN" altLang="en-US" dirty="0">
                <a:solidFill>
                  <a:srgbClr val="000000"/>
                </a:solidFill>
                <a:sym typeface="Arial" pitchFamily="34" charset="0"/>
              </a:rPr>
              <a:t>～</a:t>
            </a:r>
            <a:r>
              <a:rPr lang="en-US" altLang="zh-CN" dirty="0">
                <a:solidFill>
                  <a:srgbClr val="000000"/>
                </a:solidFill>
                <a:sym typeface="Arial" pitchFamily="34" charset="0"/>
              </a:rPr>
              <a:t>200MHz</a:t>
            </a:r>
            <a:r>
              <a:rPr lang="zh-CN" altLang="en-US" dirty="0">
                <a:solidFill>
                  <a:srgbClr val="000000"/>
                </a:solidFill>
                <a:latin typeface="宋体" pitchFamily="2" charset="-122"/>
                <a:sym typeface="宋体" pitchFamily="2" charset="-122"/>
              </a:rPr>
              <a:t>。 </a:t>
            </a:r>
            <a:endParaRPr lang="zh-CN" altLang="en-US" dirty="0"/>
          </a:p>
        </p:txBody>
      </p:sp>
      <p:sp>
        <p:nvSpPr>
          <p:cNvPr id="51205" name="Rectangle 12"/>
          <p:cNvSpPr>
            <a:spLocks noChangeArrowheads="1"/>
          </p:cNvSpPr>
          <p:nvPr/>
        </p:nvSpPr>
        <p:spPr bwMode="auto">
          <a:xfrm>
            <a:off x="304800" y="5214938"/>
            <a:ext cx="8839200" cy="646112"/>
          </a:xfrm>
          <a:prstGeom prst="rect">
            <a:avLst/>
          </a:prstGeom>
          <a:noFill/>
          <a:ln w="9525">
            <a:noFill/>
            <a:miter lim="800000"/>
            <a:headEnd/>
            <a:tailEnd/>
          </a:ln>
        </p:spPr>
        <p:txBody>
          <a:bodyPr lIns="18000" rIns="18000" anchor="ctr">
            <a:spAutoFit/>
          </a:bodyPr>
          <a:lstStyle/>
          <a:p>
            <a:r>
              <a:rPr lang="zh-CN" altLang="en-US">
                <a:solidFill>
                  <a:srgbClr val="000000"/>
                </a:solidFill>
                <a:sym typeface="Arial" pitchFamily="34" charset="0"/>
              </a:rPr>
              <a:t>      上述两种方法存在频率上限，当测试信号频率高于上限频率时，就会产生不受控制的电磁场高次模，影响测试准确性。 </a:t>
            </a:r>
            <a:endParaRPr lang="zh-CN" altLang="en-US"/>
          </a:p>
        </p:txBody>
      </p:sp>
      <p:pic>
        <p:nvPicPr>
          <p:cNvPr id="51206" name="图片 5" descr="C:\Documents and Settings\Administrator\桌面\试验室介绍\DSCN7041.JPG"/>
          <p:cNvPicPr>
            <a:picLocks noChangeArrowheads="1"/>
          </p:cNvPicPr>
          <p:nvPr/>
        </p:nvPicPr>
        <p:blipFill>
          <a:blip r:embed="rId2"/>
          <a:srcRect/>
          <a:stretch>
            <a:fillRect/>
          </a:stretch>
        </p:blipFill>
        <p:spPr bwMode="auto">
          <a:xfrm>
            <a:off x="571500" y="1357313"/>
            <a:ext cx="3500438" cy="2500312"/>
          </a:xfrm>
          <a:prstGeom prst="rect">
            <a:avLst/>
          </a:prstGeom>
          <a:noFill/>
          <a:ln w="9525">
            <a:noFill/>
            <a:miter lim="800000"/>
            <a:headEnd/>
            <a:tailEnd/>
          </a:ln>
        </p:spPr>
      </p:pic>
      <p:pic>
        <p:nvPicPr>
          <p:cNvPr id="51207" name="Picture 2"/>
          <p:cNvPicPr>
            <a:picLocks noChangeAspect="1" noChangeArrowheads="1"/>
          </p:cNvPicPr>
          <p:nvPr/>
        </p:nvPicPr>
        <p:blipFill>
          <a:blip r:embed="rId3"/>
          <a:srcRect/>
          <a:stretch>
            <a:fillRect/>
          </a:stretch>
        </p:blipFill>
        <p:spPr bwMode="auto">
          <a:xfrm>
            <a:off x="4929188" y="1357313"/>
            <a:ext cx="3500437" cy="2500312"/>
          </a:xfrm>
          <a:prstGeom prst="rect">
            <a:avLst/>
          </a:prstGeom>
          <a:noFill/>
          <a:ln w="9525">
            <a:noFill/>
            <a:miter lim="800000"/>
            <a:headEnd/>
            <a:tailEnd/>
          </a:ln>
        </p:spPr>
      </p:pic>
      <p:sp>
        <p:nvSpPr>
          <p:cNvPr id="9" name="灯片编号占位符 2"/>
          <p:cNvSpPr>
            <a:spLocks noGrp="1"/>
          </p:cNvSpPr>
          <p:nvPr>
            <p:ph type="sldNum" sz="quarter" idx="10"/>
          </p:nvPr>
        </p:nvSpPr>
        <p:spPr>
          <a:xfrm>
            <a:off x="6804025" y="6381750"/>
            <a:ext cx="2133600" cy="476250"/>
          </a:xfrm>
          <a:noFill/>
        </p:spPr>
        <p:txBody>
          <a:bodyPr/>
          <a:lstStyle/>
          <a:p>
            <a:fld id="{0272990F-05CF-4D47-BF23-27122880AD50}" type="slidenum">
              <a:rPr lang="zh-CN" altLang="en-US"/>
              <a:pPr/>
              <a:t>28</a:t>
            </a:fld>
            <a:endParaRPr lang="en-US" altLang="zh-CN" sz="1800" dirty="0"/>
          </a:p>
        </p:txBody>
      </p:sp>
      <p:sp>
        <p:nvSpPr>
          <p:cNvPr id="10"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电磁辐射抗扰度</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331913" y="71438"/>
            <a:ext cx="78120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沿电源线的瞬态传导抗扰度</a:t>
            </a:r>
          </a:p>
        </p:txBody>
      </p:sp>
      <p:sp>
        <p:nvSpPr>
          <p:cNvPr id="5" name="矩形 4"/>
          <p:cNvSpPr>
            <a:spLocks noChangeArrowheads="1"/>
          </p:cNvSpPr>
          <p:nvPr/>
        </p:nvSpPr>
        <p:spPr bwMode="auto">
          <a:xfrm>
            <a:off x="428625" y="1142984"/>
            <a:ext cx="8143875" cy="1127125"/>
          </a:xfrm>
          <a:prstGeom prst="rect">
            <a:avLst/>
          </a:prstGeom>
          <a:noFill/>
          <a:ln w="9525">
            <a:noFill/>
            <a:miter lim="800000"/>
            <a:headEnd/>
            <a:tailEnd/>
          </a:ln>
        </p:spPr>
        <p:txBody>
          <a:bodyPr>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8.</a:t>
            </a:r>
            <a:r>
              <a:rPr lang="zh-CN" altLang="en-US" sz="2000" b="1" dirty="0" smtClean="0">
                <a:solidFill>
                  <a:srgbClr val="000000"/>
                </a:solidFill>
                <a:latin typeface="Times New Roman" pitchFamily="18" charset="0"/>
                <a:sym typeface="Times New Roman" pitchFamily="18" charset="0"/>
              </a:rPr>
              <a:t>沿电源线的瞬态传导抗扰度</a:t>
            </a:r>
            <a:endParaRPr lang="en-US" sz="2000" b="1"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引用标准</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ISO7637-2</a:t>
            </a:r>
            <a:endParaRPr lang="zh-CN" altLang="en-US"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a:t>
            </a:r>
            <a:r>
              <a:rPr lang="zh-CN" altLang="en-US" dirty="0" smtClean="0">
                <a:solidFill>
                  <a:srgbClr val="000000"/>
                </a:solidFill>
                <a:latin typeface="Times New Roman" pitchFamily="18" charset="0"/>
                <a:sym typeface="Times New Roman" pitchFamily="18" charset="0"/>
              </a:rPr>
              <a:t>试验电平：</a:t>
            </a:r>
            <a:endParaRPr lang="zh-CN" altLang="en-US" b="1" dirty="0">
              <a:solidFill>
                <a:srgbClr val="000000"/>
              </a:solidFill>
              <a:sym typeface="Arial" pitchFamily="34" charset="0"/>
            </a:endParaRPr>
          </a:p>
        </p:txBody>
      </p:sp>
      <p:pic>
        <p:nvPicPr>
          <p:cNvPr id="75777" name="Picture 1"/>
          <p:cNvPicPr>
            <a:picLocks noChangeAspect="1" noChangeArrowheads="1"/>
          </p:cNvPicPr>
          <p:nvPr/>
        </p:nvPicPr>
        <p:blipFill>
          <a:blip r:embed="rId2"/>
          <a:srcRect/>
          <a:stretch>
            <a:fillRect/>
          </a:stretch>
        </p:blipFill>
        <p:spPr bwMode="auto">
          <a:xfrm>
            <a:off x="1214414" y="2500306"/>
            <a:ext cx="7096125" cy="3038475"/>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913" y="274638"/>
            <a:ext cx="7354887" cy="777875"/>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一</a:t>
            </a:r>
            <a:r>
              <a:rPr lang="zh-CN" altLang="en-US" sz="2800" kern="1200" dirty="0">
                <a:solidFill>
                  <a:schemeClr val="tx1"/>
                </a:solidFill>
                <a:latin typeface="Calibri" pitchFamily="34" charset="0"/>
                <a:ea typeface="黑体" pitchFamily="49" charset="-122"/>
                <a:cs typeface="+mn-cs"/>
              </a:rPr>
              <a:t>、</a:t>
            </a:r>
            <a:r>
              <a:rPr lang="zh-CN" altLang="en-US" sz="2800" kern="1200" dirty="0" smtClean="0">
                <a:solidFill>
                  <a:schemeClr val="tx1"/>
                </a:solidFill>
                <a:latin typeface="Calibri" pitchFamily="34" charset="0"/>
                <a:ea typeface="黑体" pitchFamily="49" charset="-122"/>
                <a:cs typeface="+mn-cs"/>
              </a:rPr>
              <a:t>标准</a:t>
            </a:r>
            <a:r>
              <a:rPr lang="zh-CN" altLang="en-US" sz="2800" kern="1200" dirty="0">
                <a:solidFill>
                  <a:schemeClr val="tx1"/>
                </a:solidFill>
                <a:latin typeface="Calibri" pitchFamily="34" charset="0"/>
                <a:ea typeface="黑体" pitchFamily="49" charset="-122"/>
                <a:cs typeface="+mn-cs"/>
              </a:rPr>
              <a:t>概述</a:t>
            </a:r>
            <a:endParaRPr lang="zh-CN" altLang="en-US" sz="2800" kern="1200" dirty="0" smtClean="0">
              <a:solidFill>
                <a:schemeClr val="tx1"/>
              </a:solidFill>
              <a:latin typeface="Calibri" pitchFamily="34" charset="0"/>
              <a:ea typeface="黑体" pitchFamily="49" charset="-122"/>
              <a:cs typeface="+mn-cs"/>
            </a:endParaRPr>
          </a:p>
        </p:txBody>
      </p:sp>
      <p:sp>
        <p:nvSpPr>
          <p:cNvPr id="4099" name="Rectangle 3"/>
          <p:cNvSpPr>
            <a:spLocks noGrp="1" noChangeArrowheads="1"/>
          </p:cNvSpPr>
          <p:nvPr>
            <p:ph idx="1"/>
          </p:nvPr>
        </p:nvSpPr>
        <p:spPr>
          <a:xfrm>
            <a:off x="457200" y="1196975"/>
            <a:ext cx="8229600" cy="1231900"/>
          </a:xfrm>
        </p:spPr>
        <p:txBody>
          <a:bodyPr/>
          <a:lstStyle/>
          <a:p>
            <a:pPr eaLnBrk="1" hangingPunct="1">
              <a:lnSpc>
                <a:spcPct val="150000"/>
              </a:lnSpc>
            </a:pPr>
            <a:r>
              <a:rPr lang="zh-CN" altLang="en-US" sz="2400" dirty="0" smtClean="0">
                <a:solidFill>
                  <a:srgbClr val="C00000"/>
                </a:solidFill>
                <a:ea typeface="黑体" pitchFamily="2" charset="-122"/>
              </a:rPr>
              <a:t>本标准是欧盟</a:t>
            </a:r>
            <a:r>
              <a:rPr lang="zh-CN" altLang="en-US" sz="2400" dirty="0" smtClean="0">
                <a:solidFill>
                  <a:srgbClr val="C00000"/>
                </a:solidFill>
                <a:ea typeface="黑体" pitchFamily="2" charset="-122"/>
                <a:sym typeface="微软雅黑" pitchFamily="34" charset="-122"/>
              </a:rPr>
              <a:t>关于对电磁兼容性方面批准车辆的统一规定，主要包含非充电模式和充电模式两部分内容</a:t>
            </a:r>
            <a:r>
              <a:rPr lang="zh-CN" altLang="en-US" sz="2400" dirty="0" smtClean="0">
                <a:solidFill>
                  <a:srgbClr val="C00000"/>
                </a:solidFill>
                <a:ea typeface="黑体" pitchFamily="2" charset="-122"/>
              </a:rPr>
              <a:t>。</a:t>
            </a:r>
            <a:endParaRPr lang="en-US" altLang="zh-CN" sz="2400" dirty="0" smtClean="0">
              <a:solidFill>
                <a:srgbClr val="C00000"/>
              </a:solidFill>
              <a:ea typeface="黑体" pitchFamily="2" charset="-122"/>
            </a:endParaRPr>
          </a:p>
          <a:p>
            <a:pPr eaLnBrk="1" hangingPunct="1">
              <a:lnSpc>
                <a:spcPct val="150000"/>
              </a:lnSpc>
            </a:pPr>
            <a:r>
              <a:rPr lang="zh-CN" altLang="en-US" sz="2400" dirty="0" smtClean="0">
                <a:solidFill>
                  <a:srgbClr val="C00000"/>
                </a:solidFill>
                <a:ea typeface="黑体" pitchFamily="2" charset="-122"/>
              </a:rPr>
              <a:t>标准版本动态</a:t>
            </a:r>
            <a:endParaRPr lang="en-US" altLang="zh-CN" sz="1600" dirty="0" smtClean="0">
              <a:ea typeface="黑体" pitchFamily="2" charset="-122"/>
            </a:endParaRPr>
          </a:p>
          <a:p>
            <a:pPr eaLnBrk="1" hangingPunct="1">
              <a:lnSpc>
                <a:spcPct val="150000"/>
              </a:lnSpc>
              <a:buFont typeface="Wingdings" panose="05000000000000000000" pitchFamily="2" charset="2"/>
              <a:buNone/>
            </a:pPr>
            <a:endParaRPr lang="en-US" altLang="zh-CN" sz="2400" dirty="0" smtClean="0">
              <a:solidFill>
                <a:srgbClr val="C00000"/>
              </a:solidFill>
              <a:ea typeface="黑体" pitchFamily="2" charset="-122"/>
            </a:endParaRPr>
          </a:p>
        </p:txBody>
      </p:sp>
      <p:graphicFrame>
        <p:nvGraphicFramePr>
          <p:cNvPr id="6" name="表格 5"/>
          <p:cNvGraphicFramePr>
            <a:graphicFrameLocks noGrp="1"/>
          </p:cNvGraphicFramePr>
          <p:nvPr/>
        </p:nvGraphicFramePr>
        <p:xfrm>
          <a:off x="1357290" y="3000372"/>
          <a:ext cx="6929486" cy="3214710"/>
        </p:xfrm>
        <a:graphic>
          <a:graphicData uri="http://schemas.openxmlformats.org/drawingml/2006/table">
            <a:tbl>
              <a:tblPr/>
              <a:tblGrid>
                <a:gridCol w="1256256"/>
                <a:gridCol w="2725113"/>
                <a:gridCol w="2948117"/>
              </a:tblGrid>
              <a:tr h="598216">
                <a:tc>
                  <a:txBody>
                    <a:bodyPr/>
                    <a:lstStyle/>
                    <a:p>
                      <a:pPr algn="ctr">
                        <a:spcAft>
                          <a:spcPts val="0"/>
                        </a:spcAft>
                      </a:pPr>
                      <a:r>
                        <a:rPr lang="zh-CN" sz="1200" kern="100">
                          <a:latin typeface="Times New Roman"/>
                          <a:ea typeface="宋体"/>
                          <a:cs typeface="Times New Roman"/>
                        </a:rPr>
                        <a:t>版本</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latin typeface="Times New Roman"/>
                          <a:ea typeface="宋体"/>
                          <a:cs typeface="Times New Roman"/>
                        </a:rPr>
                        <a:t>ECE R10.4</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latin typeface="Times New Roman"/>
                          <a:ea typeface="宋体"/>
                          <a:cs typeface="Times New Roman"/>
                        </a:rPr>
                        <a:t>ECE R10.5</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16494">
                <a:tc>
                  <a:txBody>
                    <a:bodyPr/>
                    <a:lstStyle/>
                    <a:p>
                      <a:pPr algn="ctr">
                        <a:spcAft>
                          <a:spcPts val="0"/>
                        </a:spcAft>
                      </a:pPr>
                      <a:r>
                        <a:rPr lang="zh-CN" sz="1200" kern="100">
                          <a:latin typeface="Times New Roman"/>
                          <a:ea typeface="宋体"/>
                          <a:cs typeface="Times New Roman"/>
                        </a:rPr>
                        <a:t>变化内容</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200" kern="100">
                          <a:latin typeface="Times New Roman"/>
                          <a:ea typeface="宋体"/>
                          <a:cs typeface="Times New Roman"/>
                        </a:rPr>
                        <a:t>相比</a:t>
                      </a:r>
                      <a:r>
                        <a:rPr lang="en-US" sz="1200" kern="100">
                          <a:latin typeface="Times New Roman"/>
                          <a:ea typeface="宋体"/>
                          <a:cs typeface="Times New Roman"/>
                        </a:rPr>
                        <a:t>ECE R10.3</a:t>
                      </a:r>
                      <a:r>
                        <a:rPr lang="zh-CN" sz="1200" kern="100">
                          <a:latin typeface="Times New Roman"/>
                          <a:ea typeface="宋体"/>
                          <a:cs typeface="Times New Roman"/>
                        </a:rPr>
                        <a:t>的内容，增加了整车充电模式的测试项目，具体如下：</a:t>
                      </a:r>
                      <a:endParaRPr lang="zh-CN" sz="1200" kern="100">
                        <a:latin typeface="Calibri"/>
                        <a:ea typeface="宋体"/>
                        <a:cs typeface="Times New Roman"/>
                      </a:endParaRPr>
                    </a:p>
                    <a:p>
                      <a:pPr algn="just">
                        <a:spcAft>
                          <a:spcPts val="0"/>
                        </a:spcAft>
                      </a:pPr>
                      <a:r>
                        <a:rPr lang="zh-CN" sz="1200" kern="100">
                          <a:latin typeface="Times New Roman"/>
                          <a:ea typeface="宋体"/>
                          <a:cs typeface="Times New Roman"/>
                        </a:rPr>
                        <a:t>（</a:t>
                      </a:r>
                      <a:r>
                        <a:rPr lang="en-US" sz="1200" kern="100">
                          <a:latin typeface="Times New Roman"/>
                          <a:ea typeface="宋体"/>
                          <a:cs typeface="Times New Roman"/>
                        </a:rPr>
                        <a:t>1</a:t>
                      </a:r>
                      <a:r>
                        <a:rPr lang="zh-CN" sz="1200" kern="100">
                          <a:latin typeface="Times New Roman"/>
                          <a:ea typeface="宋体"/>
                          <a:cs typeface="Times New Roman"/>
                        </a:rPr>
                        <a:t>）宽带电磁辐射骚扰；</a:t>
                      </a:r>
                      <a:endParaRPr lang="zh-CN" sz="1200" kern="100">
                        <a:latin typeface="Calibri"/>
                        <a:ea typeface="宋体"/>
                        <a:cs typeface="Times New Roman"/>
                      </a:endParaRPr>
                    </a:p>
                    <a:p>
                      <a:pPr algn="just">
                        <a:spcAft>
                          <a:spcPts val="0"/>
                        </a:spcAft>
                      </a:pPr>
                      <a:r>
                        <a:rPr lang="zh-CN" sz="1200" kern="100">
                          <a:latin typeface="Times New Roman"/>
                          <a:ea typeface="宋体"/>
                          <a:cs typeface="Times New Roman"/>
                        </a:rPr>
                        <a:t>（</a:t>
                      </a:r>
                      <a:r>
                        <a:rPr lang="en-US" sz="1200" kern="100">
                          <a:latin typeface="Times New Roman"/>
                          <a:ea typeface="宋体"/>
                          <a:cs typeface="Times New Roman"/>
                        </a:rPr>
                        <a:t>2</a:t>
                      </a:r>
                      <a:r>
                        <a:rPr lang="zh-CN" sz="1200" kern="100">
                          <a:latin typeface="Times New Roman"/>
                          <a:ea typeface="宋体"/>
                          <a:cs typeface="Times New Roman"/>
                        </a:rPr>
                        <a:t>）谐波电流发射；</a:t>
                      </a:r>
                      <a:endParaRPr lang="zh-CN" sz="1200" kern="100">
                        <a:latin typeface="Calibri"/>
                        <a:ea typeface="宋体"/>
                        <a:cs typeface="Times New Roman"/>
                      </a:endParaRPr>
                    </a:p>
                    <a:p>
                      <a:pPr algn="just">
                        <a:spcAft>
                          <a:spcPts val="0"/>
                        </a:spcAft>
                      </a:pPr>
                      <a:r>
                        <a:rPr lang="zh-CN" sz="1200" kern="100">
                          <a:latin typeface="Times New Roman"/>
                          <a:ea typeface="宋体"/>
                          <a:cs typeface="Times New Roman"/>
                        </a:rPr>
                        <a:t>（</a:t>
                      </a:r>
                      <a:r>
                        <a:rPr lang="en-US" sz="1200" kern="100">
                          <a:latin typeface="Times New Roman"/>
                          <a:ea typeface="宋体"/>
                          <a:cs typeface="Times New Roman"/>
                        </a:rPr>
                        <a:t>3</a:t>
                      </a:r>
                      <a:r>
                        <a:rPr lang="zh-CN" sz="1200" kern="100">
                          <a:latin typeface="Times New Roman"/>
                          <a:ea typeface="宋体"/>
                          <a:cs typeface="Times New Roman"/>
                        </a:rPr>
                        <a:t>）电压变化、电压波动和闪烁；</a:t>
                      </a:r>
                      <a:endParaRPr lang="zh-CN" sz="1200" kern="100">
                        <a:latin typeface="Calibri"/>
                        <a:ea typeface="宋体"/>
                        <a:cs typeface="Times New Roman"/>
                      </a:endParaRPr>
                    </a:p>
                    <a:p>
                      <a:pPr algn="just">
                        <a:spcAft>
                          <a:spcPts val="0"/>
                        </a:spcAft>
                      </a:pPr>
                      <a:r>
                        <a:rPr lang="zh-CN" sz="1200" kern="100">
                          <a:latin typeface="Times New Roman"/>
                          <a:ea typeface="宋体"/>
                          <a:cs typeface="Times New Roman"/>
                        </a:rPr>
                        <a:t>（</a:t>
                      </a:r>
                      <a:r>
                        <a:rPr lang="en-US" sz="1200" kern="100">
                          <a:latin typeface="Times New Roman"/>
                          <a:ea typeface="宋体"/>
                          <a:cs typeface="Times New Roman"/>
                        </a:rPr>
                        <a:t>4</a:t>
                      </a:r>
                      <a:r>
                        <a:rPr lang="zh-CN" sz="1200" kern="100">
                          <a:latin typeface="Times New Roman"/>
                          <a:ea typeface="宋体"/>
                          <a:cs typeface="Times New Roman"/>
                        </a:rPr>
                        <a:t>）</a:t>
                      </a:r>
                      <a:r>
                        <a:rPr lang="en-US" sz="1200" kern="100">
                          <a:latin typeface="Times New Roman"/>
                          <a:ea typeface="宋体"/>
                          <a:cs typeface="Times New Roman"/>
                        </a:rPr>
                        <a:t>AC/DC</a:t>
                      </a:r>
                      <a:r>
                        <a:rPr lang="zh-CN" sz="1200" kern="100">
                          <a:latin typeface="Times New Roman"/>
                          <a:ea typeface="宋体"/>
                          <a:cs typeface="Times New Roman"/>
                        </a:rPr>
                        <a:t>电源端口传导骚扰；</a:t>
                      </a:r>
                      <a:endParaRPr lang="zh-CN" sz="1200" kern="100">
                        <a:latin typeface="Calibri"/>
                        <a:ea typeface="宋体"/>
                        <a:cs typeface="Times New Roman"/>
                      </a:endParaRPr>
                    </a:p>
                    <a:p>
                      <a:pPr algn="just">
                        <a:spcAft>
                          <a:spcPts val="0"/>
                        </a:spcAft>
                      </a:pPr>
                      <a:r>
                        <a:rPr lang="zh-CN" sz="1200" kern="100">
                          <a:latin typeface="Times New Roman"/>
                          <a:ea typeface="宋体"/>
                          <a:cs typeface="Times New Roman"/>
                        </a:rPr>
                        <a:t>（</a:t>
                      </a:r>
                      <a:r>
                        <a:rPr lang="en-US" sz="1200" kern="100">
                          <a:latin typeface="Times New Roman"/>
                          <a:ea typeface="宋体"/>
                          <a:cs typeface="Times New Roman"/>
                        </a:rPr>
                        <a:t>5</a:t>
                      </a:r>
                      <a:r>
                        <a:rPr lang="zh-CN" sz="1200" kern="100">
                          <a:latin typeface="Times New Roman"/>
                          <a:ea typeface="宋体"/>
                          <a:cs typeface="Times New Roman"/>
                        </a:rPr>
                        <a:t>）电信</a:t>
                      </a:r>
                      <a:r>
                        <a:rPr lang="en-US" sz="1200" kern="100">
                          <a:latin typeface="Times New Roman"/>
                          <a:ea typeface="宋体"/>
                          <a:cs typeface="Times New Roman"/>
                        </a:rPr>
                        <a:t>/</a:t>
                      </a:r>
                      <a:r>
                        <a:rPr lang="zh-CN" sz="1200" kern="100">
                          <a:latin typeface="Times New Roman"/>
                          <a:ea typeface="宋体"/>
                          <a:cs typeface="Times New Roman"/>
                        </a:rPr>
                        <a:t>网络端口传导骚扰；</a:t>
                      </a:r>
                      <a:endParaRPr lang="zh-CN" sz="1200" kern="100">
                        <a:latin typeface="Calibri"/>
                        <a:ea typeface="宋体"/>
                        <a:cs typeface="Times New Roman"/>
                      </a:endParaRPr>
                    </a:p>
                    <a:p>
                      <a:pPr algn="just">
                        <a:spcAft>
                          <a:spcPts val="0"/>
                        </a:spcAft>
                      </a:pPr>
                      <a:r>
                        <a:rPr lang="zh-CN" sz="1200" kern="100">
                          <a:latin typeface="Times New Roman"/>
                          <a:ea typeface="宋体"/>
                          <a:cs typeface="Times New Roman"/>
                        </a:rPr>
                        <a:t>（</a:t>
                      </a:r>
                      <a:r>
                        <a:rPr lang="en-US" sz="1200" kern="100">
                          <a:latin typeface="Times New Roman"/>
                          <a:ea typeface="宋体"/>
                          <a:cs typeface="Times New Roman"/>
                        </a:rPr>
                        <a:t>6</a:t>
                      </a:r>
                      <a:r>
                        <a:rPr lang="zh-CN" sz="1200" kern="100">
                          <a:latin typeface="Times New Roman"/>
                          <a:ea typeface="宋体"/>
                          <a:cs typeface="Times New Roman"/>
                        </a:rPr>
                        <a:t>）电磁辐射抗扰度；</a:t>
                      </a:r>
                      <a:endParaRPr lang="zh-CN" sz="1200" kern="100">
                        <a:latin typeface="Calibri"/>
                        <a:ea typeface="宋体"/>
                        <a:cs typeface="Times New Roman"/>
                      </a:endParaRPr>
                    </a:p>
                    <a:p>
                      <a:pPr algn="just">
                        <a:spcAft>
                          <a:spcPts val="0"/>
                        </a:spcAft>
                      </a:pPr>
                      <a:r>
                        <a:rPr lang="zh-CN" sz="1200" kern="100">
                          <a:latin typeface="Times New Roman"/>
                          <a:ea typeface="宋体"/>
                          <a:cs typeface="Times New Roman"/>
                        </a:rPr>
                        <a:t>（</a:t>
                      </a:r>
                      <a:r>
                        <a:rPr lang="en-US" sz="1200" kern="100">
                          <a:latin typeface="Times New Roman"/>
                          <a:ea typeface="宋体"/>
                          <a:cs typeface="Times New Roman"/>
                        </a:rPr>
                        <a:t>7</a:t>
                      </a:r>
                      <a:r>
                        <a:rPr lang="zh-CN" sz="1200" kern="100">
                          <a:latin typeface="Times New Roman"/>
                          <a:ea typeface="宋体"/>
                          <a:cs typeface="Times New Roman"/>
                        </a:rPr>
                        <a:t>）电快速瞬变脉冲群抗扰度；</a:t>
                      </a:r>
                      <a:endParaRPr lang="zh-CN" sz="1200" kern="100">
                        <a:latin typeface="Calibri"/>
                        <a:ea typeface="宋体"/>
                        <a:cs typeface="Times New Roman"/>
                      </a:endParaRPr>
                    </a:p>
                    <a:p>
                      <a:pPr algn="just">
                        <a:spcAft>
                          <a:spcPts val="0"/>
                        </a:spcAft>
                      </a:pPr>
                      <a:r>
                        <a:rPr lang="zh-CN" sz="1200" kern="100">
                          <a:latin typeface="Times New Roman"/>
                          <a:ea typeface="宋体"/>
                          <a:cs typeface="Times New Roman"/>
                        </a:rPr>
                        <a:t>（</a:t>
                      </a:r>
                      <a:r>
                        <a:rPr lang="en-US" sz="1200" kern="100">
                          <a:latin typeface="Times New Roman"/>
                          <a:ea typeface="宋体"/>
                          <a:cs typeface="Times New Roman"/>
                        </a:rPr>
                        <a:t>8</a:t>
                      </a:r>
                      <a:r>
                        <a:rPr lang="zh-CN" sz="1200" kern="100">
                          <a:latin typeface="Times New Roman"/>
                          <a:ea typeface="宋体"/>
                          <a:cs typeface="Times New Roman"/>
                        </a:rPr>
                        <a:t>）浪涌抗扰度。</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200" kern="100" dirty="0">
                          <a:latin typeface="Times New Roman"/>
                          <a:ea typeface="宋体"/>
                          <a:cs typeface="Times New Roman"/>
                        </a:rPr>
                        <a:t>相比</a:t>
                      </a:r>
                      <a:r>
                        <a:rPr lang="en-US" sz="1200" kern="100" dirty="0">
                          <a:latin typeface="Times New Roman"/>
                          <a:ea typeface="宋体"/>
                          <a:cs typeface="Times New Roman"/>
                        </a:rPr>
                        <a:t>ECE R10.4</a:t>
                      </a:r>
                      <a:r>
                        <a:rPr lang="zh-CN" sz="1200" kern="100" dirty="0">
                          <a:latin typeface="Times New Roman"/>
                          <a:ea typeface="宋体"/>
                          <a:cs typeface="Times New Roman"/>
                        </a:rPr>
                        <a:t>的内容，增加了零部件充电模式的测试项目，具体如下：</a:t>
                      </a:r>
                      <a:r>
                        <a:rPr lang="en-US" sz="1200" kern="100" dirty="0">
                          <a:latin typeface="Times New Roman"/>
                          <a:ea typeface="宋体"/>
                          <a:cs typeface="Times New Roman"/>
                        </a:rPr>
                        <a:t>:</a:t>
                      </a:r>
                      <a:endParaRPr lang="zh-CN" sz="1200" kern="100" dirty="0">
                        <a:latin typeface="Calibri"/>
                        <a:ea typeface="宋体"/>
                        <a:cs typeface="Times New Roman"/>
                      </a:endParaRPr>
                    </a:p>
                    <a:p>
                      <a:pPr algn="just">
                        <a:spcAft>
                          <a:spcPts val="0"/>
                        </a:spcAft>
                      </a:pPr>
                      <a:r>
                        <a:rPr lang="zh-CN" sz="1200" kern="100" dirty="0">
                          <a:latin typeface="Times New Roman"/>
                          <a:ea typeface="宋体"/>
                          <a:cs typeface="Times New Roman"/>
                        </a:rPr>
                        <a:t>（</a:t>
                      </a:r>
                      <a:r>
                        <a:rPr lang="en-US" sz="1200" kern="100" dirty="0">
                          <a:latin typeface="Times New Roman"/>
                          <a:ea typeface="宋体"/>
                          <a:cs typeface="Times New Roman"/>
                        </a:rPr>
                        <a:t>1</a:t>
                      </a:r>
                      <a:r>
                        <a:rPr lang="zh-CN" sz="1200" kern="100" dirty="0">
                          <a:latin typeface="Times New Roman"/>
                          <a:ea typeface="宋体"/>
                          <a:cs typeface="Times New Roman"/>
                        </a:rPr>
                        <a:t>）宽带电磁辐射骚扰；</a:t>
                      </a:r>
                      <a:endParaRPr lang="zh-CN" sz="1200" kern="100" dirty="0">
                        <a:latin typeface="Calibri"/>
                        <a:ea typeface="宋体"/>
                        <a:cs typeface="Times New Roman"/>
                      </a:endParaRPr>
                    </a:p>
                    <a:p>
                      <a:pPr algn="just">
                        <a:spcAft>
                          <a:spcPts val="0"/>
                        </a:spcAft>
                      </a:pPr>
                      <a:r>
                        <a:rPr lang="zh-CN" sz="1200" kern="100" dirty="0">
                          <a:latin typeface="Times New Roman"/>
                          <a:ea typeface="宋体"/>
                          <a:cs typeface="Times New Roman"/>
                        </a:rPr>
                        <a:t>（</a:t>
                      </a:r>
                      <a:r>
                        <a:rPr lang="en-US" sz="1200" kern="100" dirty="0">
                          <a:latin typeface="Times New Roman"/>
                          <a:ea typeface="宋体"/>
                          <a:cs typeface="Times New Roman"/>
                        </a:rPr>
                        <a:t>2</a:t>
                      </a:r>
                      <a:r>
                        <a:rPr lang="zh-CN" sz="1200" kern="100" dirty="0">
                          <a:latin typeface="Times New Roman"/>
                          <a:ea typeface="宋体"/>
                          <a:cs typeface="Times New Roman"/>
                        </a:rPr>
                        <a:t>）谐波电流发射；</a:t>
                      </a:r>
                      <a:endParaRPr lang="zh-CN" sz="1200" kern="100" dirty="0">
                        <a:latin typeface="Calibri"/>
                        <a:ea typeface="宋体"/>
                        <a:cs typeface="Times New Roman"/>
                      </a:endParaRPr>
                    </a:p>
                    <a:p>
                      <a:pPr algn="just">
                        <a:spcAft>
                          <a:spcPts val="0"/>
                        </a:spcAft>
                      </a:pPr>
                      <a:r>
                        <a:rPr lang="zh-CN" sz="1200" kern="100" dirty="0">
                          <a:latin typeface="Times New Roman"/>
                          <a:ea typeface="宋体"/>
                          <a:cs typeface="Times New Roman"/>
                        </a:rPr>
                        <a:t>（</a:t>
                      </a:r>
                      <a:r>
                        <a:rPr lang="en-US" sz="1200" kern="100" dirty="0">
                          <a:latin typeface="Times New Roman"/>
                          <a:ea typeface="宋体"/>
                          <a:cs typeface="Times New Roman"/>
                        </a:rPr>
                        <a:t>3</a:t>
                      </a:r>
                      <a:r>
                        <a:rPr lang="zh-CN" sz="1200" kern="100" dirty="0">
                          <a:latin typeface="Times New Roman"/>
                          <a:ea typeface="宋体"/>
                          <a:cs typeface="Times New Roman"/>
                        </a:rPr>
                        <a:t>）电压变化、电压波动和闪烁；</a:t>
                      </a:r>
                      <a:endParaRPr lang="zh-CN" sz="1200" kern="100" dirty="0">
                        <a:latin typeface="Calibri"/>
                        <a:ea typeface="宋体"/>
                        <a:cs typeface="Times New Roman"/>
                      </a:endParaRPr>
                    </a:p>
                    <a:p>
                      <a:pPr algn="just">
                        <a:spcAft>
                          <a:spcPts val="0"/>
                        </a:spcAft>
                      </a:pPr>
                      <a:r>
                        <a:rPr lang="zh-CN" sz="1200" kern="100" dirty="0">
                          <a:latin typeface="Times New Roman"/>
                          <a:ea typeface="宋体"/>
                          <a:cs typeface="Times New Roman"/>
                        </a:rPr>
                        <a:t>（</a:t>
                      </a:r>
                      <a:r>
                        <a:rPr lang="en-US" sz="1200" kern="100" dirty="0">
                          <a:latin typeface="Times New Roman"/>
                          <a:ea typeface="宋体"/>
                          <a:cs typeface="Times New Roman"/>
                        </a:rPr>
                        <a:t>4</a:t>
                      </a:r>
                      <a:r>
                        <a:rPr lang="zh-CN" sz="1200" kern="100" dirty="0">
                          <a:latin typeface="Times New Roman"/>
                          <a:ea typeface="宋体"/>
                          <a:cs typeface="Times New Roman"/>
                        </a:rPr>
                        <a:t>）</a:t>
                      </a:r>
                      <a:r>
                        <a:rPr lang="en-US" sz="1200" kern="100" dirty="0">
                          <a:latin typeface="Times New Roman"/>
                          <a:ea typeface="宋体"/>
                          <a:cs typeface="Times New Roman"/>
                        </a:rPr>
                        <a:t>AC/DC</a:t>
                      </a:r>
                      <a:r>
                        <a:rPr lang="zh-CN" sz="1200" kern="100" dirty="0">
                          <a:latin typeface="Times New Roman"/>
                          <a:ea typeface="宋体"/>
                          <a:cs typeface="Times New Roman"/>
                        </a:rPr>
                        <a:t>电源端口传导骚扰；</a:t>
                      </a:r>
                      <a:endParaRPr lang="zh-CN" sz="1200" kern="100" dirty="0">
                        <a:latin typeface="Calibri"/>
                        <a:ea typeface="宋体"/>
                        <a:cs typeface="Times New Roman"/>
                      </a:endParaRPr>
                    </a:p>
                    <a:p>
                      <a:pPr algn="just">
                        <a:spcAft>
                          <a:spcPts val="0"/>
                        </a:spcAft>
                      </a:pPr>
                      <a:r>
                        <a:rPr lang="zh-CN" sz="1200" kern="100" dirty="0">
                          <a:latin typeface="Times New Roman"/>
                          <a:ea typeface="宋体"/>
                          <a:cs typeface="Times New Roman"/>
                        </a:rPr>
                        <a:t>（</a:t>
                      </a:r>
                      <a:r>
                        <a:rPr lang="en-US" sz="1200" kern="100" dirty="0">
                          <a:latin typeface="Times New Roman"/>
                          <a:ea typeface="宋体"/>
                          <a:cs typeface="Times New Roman"/>
                        </a:rPr>
                        <a:t>5</a:t>
                      </a:r>
                      <a:r>
                        <a:rPr lang="zh-CN" sz="1200" kern="100" dirty="0">
                          <a:latin typeface="Times New Roman"/>
                          <a:ea typeface="宋体"/>
                          <a:cs typeface="Times New Roman"/>
                        </a:rPr>
                        <a:t>）电信</a:t>
                      </a:r>
                      <a:r>
                        <a:rPr lang="en-US" sz="1200" kern="100" dirty="0">
                          <a:latin typeface="Times New Roman"/>
                          <a:ea typeface="宋体"/>
                          <a:cs typeface="Times New Roman"/>
                        </a:rPr>
                        <a:t>/</a:t>
                      </a:r>
                      <a:r>
                        <a:rPr lang="zh-CN" sz="1200" kern="100" dirty="0">
                          <a:latin typeface="Times New Roman"/>
                          <a:ea typeface="宋体"/>
                          <a:cs typeface="Times New Roman"/>
                        </a:rPr>
                        <a:t>网络端口传导骚扰；</a:t>
                      </a:r>
                      <a:endParaRPr lang="zh-CN" sz="1200" kern="100" dirty="0">
                        <a:latin typeface="Calibri"/>
                        <a:ea typeface="宋体"/>
                        <a:cs typeface="Times New Roman"/>
                      </a:endParaRPr>
                    </a:p>
                    <a:p>
                      <a:pPr algn="just">
                        <a:spcAft>
                          <a:spcPts val="0"/>
                        </a:spcAft>
                      </a:pPr>
                      <a:r>
                        <a:rPr lang="zh-CN" sz="1200" kern="100" dirty="0">
                          <a:latin typeface="Times New Roman"/>
                          <a:ea typeface="宋体"/>
                          <a:cs typeface="Times New Roman"/>
                        </a:rPr>
                        <a:t>（</a:t>
                      </a:r>
                      <a:r>
                        <a:rPr lang="en-US" sz="1200" kern="100" dirty="0">
                          <a:latin typeface="Times New Roman"/>
                          <a:ea typeface="宋体"/>
                          <a:cs typeface="Times New Roman"/>
                        </a:rPr>
                        <a:t>6</a:t>
                      </a:r>
                      <a:r>
                        <a:rPr lang="zh-CN" sz="1200" kern="100" dirty="0">
                          <a:latin typeface="Times New Roman"/>
                          <a:ea typeface="宋体"/>
                          <a:cs typeface="Times New Roman"/>
                        </a:rPr>
                        <a:t>）电磁辐射抗扰度；</a:t>
                      </a:r>
                      <a:endParaRPr lang="zh-CN" sz="1200" kern="100" dirty="0">
                        <a:latin typeface="Calibri"/>
                        <a:ea typeface="宋体"/>
                        <a:cs typeface="Times New Roman"/>
                      </a:endParaRPr>
                    </a:p>
                    <a:p>
                      <a:pPr algn="just">
                        <a:spcAft>
                          <a:spcPts val="0"/>
                        </a:spcAft>
                      </a:pPr>
                      <a:r>
                        <a:rPr lang="zh-CN" sz="1200" kern="100" dirty="0">
                          <a:latin typeface="Times New Roman"/>
                          <a:ea typeface="宋体"/>
                          <a:cs typeface="Times New Roman"/>
                        </a:rPr>
                        <a:t>（</a:t>
                      </a:r>
                      <a:r>
                        <a:rPr lang="en-US" sz="1200" kern="100" dirty="0">
                          <a:latin typeface="Times New Roman"/>
                          <a:ea typeface="宋体"/>
                          <a:cs typeface="Times New Roman"/>
                        </a:rPr>
                        <a:t>7</a:t>
                      </a:r>
                      <a:r>
                        <a:rPr lang="zh-CN" sz="1200" kern="100" dirty="0">
                          <a:latin typeface="Times New Roman"/>
                          <a:ea typeface="宋体"/>
                          <a:cs typeface="Times New Roman"/>
                        </a:rPr>
                        <a:t>）电快速瞬变脉冲群抗扰度；</a:t>
                      </a:r>
                      <a:endParaRPr lang="zh-CN" sz="1200" kern="100" dirty="0">
                        <a:latin typeface="Calibri"/>
                        <a:ea typeface="宋体"/>
                        <a:cs typeface="Times New Roman"/>
                      </a:endParaRPr>
                    </a:p>
                    <a:p>
                      <a:pPr algn="just">
                        <a:spcAft>
                          <a:spcPts val="0"/>
                        </a:spcAft>
                      </a:pPr>
                      <a:r>
                        <a:rPr lang="zh-CN" sz="1200" kern="100" dirty="0">
                          <a:latin typeface="Times New Roman"/>
                          <a:ea typeface="宋体"/>
                          <a:cs typeface="Times New Roman"/>
                        </a:rPr>
                        <a:t>（</a:t>
                      </a:r>
                      <a:r>
                        <a:rPr lang="en-US" sz="1200" kern="100" dirty="0">
                          <a:latin typeface="Times New Roman"/>
                          <a:ea typeface="宋体"/>
                          <a:cs typeface="Times New Roman"/>
                        </a:rPr>
                        <a:t>8</a:t>
                      </a:r>
                      <a:r>
                        <a:rPr lang="zh-CN" sz="1200" kern="100" dirty="0">
                          <a:latin typeface="Times New Roman"/>
                          <a:ea typeface="宋体"/>
                          <a:cs typeface="Times New Roman"/>
                        </a:rPr>
                        <a:t>）浪涌抗扰度；</a:t>
                      </a:r>
                      <a:endParaRPr lang="zh-CN" sz="1200" kern="100" dirty="0">
                        <a:latin typeface="Calibri"/>
                        <a:ea typeface="宋体"/>
                        <a:cs typeface="Times New Roman"/>
                      </a:endParaRPr>
                    </a:p>
                    <a:p>
                      <a:pPr algn="just">
                        <a:spcAft>
                          <a:spcPts val="0"/>
                        </a:spcAft>
                      </a:pPr>
                      <a:r>
                        <a:rPr lang="zh-CN" sz="1200" kern="100" dirty="0">
                          <a:latin typeface="Times New Roman"/>
                          <a:ea typeface="宋体"/>
                          <a:cs typeface="Times New Roman"/>
                        </a:rPr>
                        <a:t>（</a:t>
                      </a:r>
                      <a:r>
                        <a:rPr lang="en-US" sz="1200" kern="100" dirty="0">
                          <a:latin typeface="Times New Roman"/>
                          <a:ea typeface="宋体"/>
                          <a:cs typeface="Times New Roman"/>
                        </a:rPr>
                        <a:t>9</a:t>
                      </a:r>
                      <a:r>
                        <a:rPr lang="zh-CN" sz="1200" kern="100" dirty="0">
                          <a:latin typeface="Times New Roman"/>
                          <a:ea typeface="宋体"/>
                          <a:cs typeface="Times New Roman"/>
                        </a:rPr>
                        <a:t>）沿电源线传导的瞬态发射；</a:t>
                      </a:r>
                      <a:endParaRPr lang="zh-CN" sz="1200" kern="100" dirty="0">
                        <a:latin typeface="Calibri"/>
                        <a:ea typeface="宋体"/>
                        <a:cs typeface="Times New Roman"/>
                      </a:endParaRPr>
                    </a:p>
                    <a:p>
                      <a:pPr algn="just">
                        <a:spcAft>
                          <a:spcPts val="0"/>
                        </a:spcAft>
                      </a:pPr>
                      <a:r>
                        <a:rPr lang="zh-CN" sz="1200" kern="100" dirty="0">
                          <a:latin typeface="Times New Roman"/>
                          <a:ea typeface="宋体"/>
                          <a:cs typeface="Times New Roman"/>
                        </a:rPr>
                        <a:t>（</a:t>
                      </a:r>
                      <a:r>
                        <a:rPr lang="en-US" sz="1200" kern="100" dirty="0">
                          <a:latin typeface="Times New Roman"/>
                          <a:ea typeface="宋体"/>
                          <a:cs typeface="Times New Roman"/>
                        </a:rPr>
                        <a:t>10</a:t>
                      </a:r>
                      <a:r>
                        <a:rPr lang="zh-CN" sz="1200" kern="100" dirty="0">
                          <a:latin typeface="Times New Roman"/>
                          <a:ea typeface="宋体"/>
                          <a:cs typeface="Times New Roman"/>
                        </a:rPr>
                        <a:t>）电磁辐射抗扰度；</a:t>
                      </a:r>
                      <a:endParaRPr lang="zh-CN" sz="1200" kern="100" dirty="0">
                        <a:latin typeface="Calibri"/>
                        <a:ea typeface="宋体"/>
                        <a:cs typeface="Times New Roman"/>
                      </a:endParaRPr>
                    </a:p>
                    <a:p>
                      <a:pPr algn="just">
                        <a:spcAft>
                          <a:spcPts val="0"/>
                        </a:spcAft>
                      </a:pPr>
                      <a:r>
                        <a:rPr lang="zh-CN" sz="1200" kern="100" dirty="0">
                          <a:latin typeface="Times New Roman"/>
                          <a:ea typeface="宋体"/>
                          <a:cs typeface="Times New Roman"/>
                        </a:rPr>
                        <a:t>（</a:t>
                      </a:r>
                      <a:r>
                        <a:rPr lang="en-US" sz="1200" kern="100" dirty="0">
                          <a:latin typeface="Times New Roman"/>
                          <a:ea typeface="宋体"/>
                          <a:cs typeface="Times New Roman"/>
                        </a:rPr>
                        <a:t>11</a:t>
                      </a:r>
                      <a:r>
                        <a:rPr lang="zh-CN" sz="1200" kern="100" dirty="0">
                          <a:latin typeface="Times New Roman"/>
                          <a:ea typeface="宋体"/>
                          <a:cs typeface="Times New Roman"/>
                        </a:rPr>
                        <a:t>）沿电源线传导的瞬态传导抗扰度。</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913" y="71438"/>
            <a:ext cx="78120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沿电源线的瞬态传导抗扰度</a:t>
            </a:r>
          </a:p>
        </p:txBody>
      </p:sp>
      <p:pic>
        <p:nvPicPr>
          <p:cNvPr id="73729" name="Picture 1"/>
          <p:cNvPicPr>
            <a:picLocks noChangeAspect="1" noChangeArrowheads="1"/>
          </p:cNvPicPr>
          <p:nvPr/>
        </p:nvPicPr>
        <p:blipFill>
          <a:blip r:embed="rId2"/>
          <a:srcRect/>
          <a:stretch>
            <a:fillRect/>
          </a:stretch>
        </p:blipFill>
        <p:spPr bwMode="auto">
          <a:xfrm>
            <a:off x="1643043" y="3786190"/>
            <a:ext cx="6000792" cy="2605691"/>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pic>
        <p:nvPicPr>
          <p:cNvPr id="73730" name="Picture 2"/>
          <p:cNvPicPr>
            <a:picLocks noChangeAspect="1" noChangeArrowheads="1"/>
          </p:cNvPicPr>
          <p:nvPr/>
        </p:nvPicPr>
        <p:blipFill>
          <a:blip r:embed="rId3"/>
          <a:srcRect/>
          <a:stretch>
            <a:fillRect/>
          </a:stretch>
        </p:blipFill>
        <p:spPr bwMode="auto">
          <a:xfrm>
            <a:off x="1590713" y="1208643"/>
            <a:ext cx="6053121" cy="2577547"/>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1"/>
          <p:cNvPicPr>
            <a:picLocks noChangeAspect="1" noChangeArrowheads="1"/>
          </p:cNvPicPr>
          <p:nvPr/>
        </p:nvPicPr>
        <p:blipFill>
          <a:blip r:embed="rId2"/>
          <a:srcRect/>
          <a:stretch>
            <a:fillRect/>
          </a:stretch>
        </p:blipFill>
        <p:spPr bwMode="auto">
          <a:xfrm>
            <a:off x="428596" y="2214554"/>
            <a:ext cx="4000528" cy="2867712"/>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pic>
        <p:nvPicPr>
          <p:cNvPr id="74754" name="Picture 2"/>
          <p:cNvPicPr>
            <a:picLocks noChangeAspect="1" noChangeArrowheads="1"/>
          </p:cNvPicPr>
          <p:nvPr/>
        </p:nvPicPr>
        <p:blipFill>
          <a:blip r:embed="rId3"/>
          <a:srcRect/>
          <a:stretch>
            <a:fillRect/>
          </a:stretch>
        </p:blipFill>
        <p:spPr bwMode="auto">
          <a:xfrm>
            <a:off x="4929190" y="2214554"/>
            <a:ext cx="3929090" cy="2900367"/>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
        <p:nvSpPr>
          <p:cNvPr id="4" name="标题 1"/>
          <p:cNvSpPr>
            <a:spLocks noGrp="1"/>
          </p:cNvSpPr>
          <p:nvPr>
            <p:ph type="title"/>
          </p:nvPr>
        </p:nvSpPr>
        <p:spPr>
          <a:xfrm>
            <a:off x="1331913" y="71438"/>
            <a:ext cx="78120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沿电源线的瞬态传导抗扰度</a:t>
            </a:r>
          </a:p>
        </p:txBody>
      </p:sp>
      <p:sp>
        <p:nvSpPr>
          <p:cNvPr id="5" name="矩形 4"/>
          <p:cNvSpPr/>
          <p:nvPr/>
        </p:nvSpPr>
        <p:spPr>
          <a:xfrm>
            <a:off x="500034" y="1214422"/>
            <a:ext cx="1454244" cy="369332"/>
          </a:xfrm>
          <a:prstGeom prst="rect">
            <a:avLst/>
          </a:prstGeom>
        </p:spPr>
        <p:txBody>
          <a:bodyPr wrap="none">
            <a:spAutoFit/>
          </a:bodyPr>
          <a:lstStyle/>
          <a:p>
            <a:r>
              <a:rPr lang="zh-CN" altLang="en-US" dirty="0">
                <a:solidFill>
                  <a:srgbClr val="000000"/>
                </a:solidFill>
                <a:latin typeface="Times New Roman" pitchFamily="18" charset="0"/>
                <a:sym typeface="Times New Roman" pitchFamily="18" charset="0"/>
              </a:rPr>
              <a:t> ★ </a:t>
            </a:r>
            <a:r>
              <a:rPr lang="zh-CN" altLang="en-US" dirty="0" smtClean="0">
                <a:solidFill>
                  <a:srgbClr val="000000"/>
                </a:solidFill>
                <a:latin typeface="Times New Roman" pitchFamily="18" charset="0"/>
                <a:sym typeface="Times New Roman" pitchFamily="18" charset="0"/>
              </a:rPr>
              <a:t>试验照片</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内容占位符 4"/>
          <p:cNvSpPr>
            <a:spLocks noGrp="1"/>
          </p:cNvSpPr>
          <p:nvPr>
            <p:ph idx="1"/>
          </p:nvPr>
        </p:nvSpPr>
        <p:spPr>
          <a:xfrm>
            <a:off x="71438" y="1071563"/>
            <a:ext cx="8229600" cy="588962"/>
          </a:xfrm>
        </p:spPr>
        <p:txBody>
          <a:bodyPr/>
          <a:lstStyle/>
          <a:p>
            <a:r>
              <a:rPr lang="zh-CN" altLang="en-US" b="1" dirty="0" smtClean="0"/>
              <a:t>整车检测项目</a:t>
            </a:r>
            <a:endParaRPr lang="en-US" altLang="zh-CN" b="1" dirty="0" smtClean="0"/>
          </a:p>
        </p:txBody>
      </p:sp>
      <p:sp>
        <p:nvSpPr>
          <p:cNvPr id="6148" name="矩形 3"/>
          <p:cNvSpPr>
            <a:spLocks noChangeArrowheads="1"/>
          </p:cNvSpPr>
          <p:nvPr/>
        </p:nvSpPr>
        <p:spPr bwMode="auto">
          <a:xfrm>
            <a:off x="428625" y="1571625"/>
            <a:ext cx="8143875" cy="1127125"/>
          </a:xfrm>
          <a:prstGeom prst="rect">
            <a:avLst/>
          </a:prstGeom>
          <a:noFill/>
          <a:ln w="9525">
            <a:noFill/>
            <a:miter lim="800000"/>
            <a:headEnd/>
            <a:tailEnd/>
          </a:ln>
        </p:spPr>
        <p:txBody>
          <a:bodyPr>
            <a:spAutoFit/>
          </a:bodyPr>
          <a:lstStyle/>
          <a:p>
            <a:pPr>
              <a:lnSpc>
                <a:spcPct val="120000"/>
              </a:lnSpc>
            </a:pPr>
            <a:r>
              <a:rPr lang="en-US" altLang="zh-CN" sz="2000" b="1" dirty="0">
                <a:solidFill>
                  <a:srgbClr val="000000"/>
                </a:solidFill>
                <a:latin typeface="Times New Roman" pitchFamily="18" charset="0"/>
                <a:sym typeface="Times New Roman" pitchFamily="18" charset="0"/>
              </a:rPr>
              <a:t>1.</a:t>
            </a:r>
            <a:r>
              <a:rPr lang="zh-CN" altLang="en-US" sz="2000" b="1" dirty="0" smtClean="0">
                <a:solidFill>
                  <a:srgbClr val="000000"/>
                </a:solidFill>
                <a:latin typeface="Times New Roman" pitchFamily="18" charset="0"/>
                <a:sym typeface="Times New Roman" pitchFamily="18" charset="0"/>
              </a:rPr>
              <a:t>宽带电磁辐射骚扰</a:t>
            </a:r>
            <a:endParaRPr lang="en-US" sz="2000" b="1"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引用标准：</a:t>
            </a:r>
            <a:r>
              <a:rPr lang="en-US" altLang="zh-CN" dirty="0" smtClean="0">
                <a:solidFill>
                  <a:srgbClr val="000000"/>
                </a:solidFill>
                <a:latin typeface="Times New Roman" pitchFamily="18" charset="0"/>
                <a:sym typeface="Times New Roman" pitchFamily="18" charset="0"/>
              </a:rPr>
              <a:t>CISPR 12</a:t>
            </a:r>
            <a:endParaRPr lang="zh-CN" altLang="en-US"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标准限值</a:t>
            </a:r>
            <a:r>
              <a:rPr lang="en-US" altLang="zh-CN" dirty="0">
                <a:solidFill>
                  <a:srgbClr val="000000"/>
                </a:solidFill>
                <a:latin typeface="Times New Roman" pitchFamily="18" charset="0"/>
                <a:sym typeface="Times New Roman" pitchFamily="18" charset="0"/>
              </a:rPr>
              <a:t>(10m)</a:t>
            </a:r>
            <a:r>
              <a:rPr lang="zh-CN" altLang="en-US" dirty="0">
                <a:solidFill>
                  <a:srgbClr val="000000"/>
                </a:solidFill>
                <a:latin typeface="Times New Roman" pitchFamily="18" charset="0"/>
                <a:sym typeface="Times New Roman" pitchFamily="18" charset="0"/>
              </a:rPr>
              <a:t>：</a:t>
            </a:r>
            <a:endParaRPr lang="zh-CN" altLang="en-US" b="1" dirty="0">
              <a:solidFill>
                <a:srgbClr val="000000"/>
              </a:solidFill>
              <a:sym typeface="Arial" pitchFamily="34" charset="0"/>
            </a:endParaRPr>
          </a:p>
        </p:txBody>
      </p:sp>
      <p:pic>
        <p:nvPicPr>
          <p:cNvPr id="6181" name="Picture 37"/>
          <p:cNvPicPr>
            <a:picLocks noChangeAspect="1" noChangeArrowheads="1"/>
          </p:cNvPicPr>
          <p:nvPr/>
        </p:nvPicPr>
        <p:blipFill>
          <a:blip r:embed="rId3"/>
          <a:srcRect/>
          <a:stretch>
            <a:fillRect/>
          </a:stretch>
        </p:blipFill>
        <p:spPr bwMode="auto">
          <a:xfrm>
            <a:off x="2143125" y="3429000"/>
            <a:ext cx="4686300" cy="2916238"/>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pic>
        <p:nvPicPr>
          <p:cNvPr id="6182" name="Picture 38"/>
          <p:cNvPicPr>
            <a:picLocks noChangeAspect="1" noChangeArrowheads="1"/>
          </p:cNvPicPr>
          <p:nvPr/>
        </p:nvPicPr>
        <p:blipFill>
          <a:blip r:embed="rId4"/>
          <a:srcRect/>
          <a:stretch>
            <a:fillRect/>
          </a:stretch>
        </p:blipFill>
        <p:spPr bwMode="auto">
          <a:xfrm>
            <a:off x="1785938" y="2630488"/>
            <a:ext cx="5443537" cy="798512"/>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
        <p:nvSpPr>
          <p:cNvPr id="8"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整车</a:t>
            </a:r>
            <a:r>
              <a:rPr lang="zh-CN" altLang="en-US" sz="2000" kern="1200" dirty="0" smtClean="0">
                <a:solidFill>
                  <a:schemeClr val="tx1"/>
                </a:solidFill>
                <a:latin typeface="Calibri" pitchFamily="34" charset="0"/>
                <a:ea typeface="黑体" pitchFamily="49" charset="-122"/>
                <a:cs typeface="+mn-cs"/>
              </a:rPr>
              <a:t>宽带电磁辐射骚扰</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kern="1200" dirty="0" smtClean="0">
                <a:solidFill>
                  <a:schemeClr val="tx1"/>
                </a:solidFill>
                <a:latin typeface="Calibri" pitchFamily="34" charset="0"/>
                <a:ea typeface="黑体" pitchFamily="49" charset="-122"/>
                <a:cs typeface="+mj-cs"/>
              </a:rPr>
              <a:t>宽带电磁辐射骚扰</a:t>
            </a:r>
            <a:endParaRPr lang="zh-CN" altLang="en-US" sz="2000" kern="1200" dirty="0" smtClean="0">
              <a:solidFill>
                <a:schemeClr val="tx1"/>
              </a:solidFill>
              <a:latin typeface="Calibri" pitchFamily="34" charset="0"/>
              <a:ea typeface="黑体" pitchFamily="49" charset="-122"/>
              <a:cs typeface="+mn-cs"/>
            </a:endParaRPr>
          </a:p>
        </p:txBody>
      </p:sp>
      <p:sp>
        <p:nvSpPr>
          <p:cNvPr id="7171" name="矩形 6"/>
          <p:cNvSpPr>
            <a:spLocks noChangeArrowheads="1"/>
          </p:cNvSpPr>
          <p:nvPr/>
        </p:nvSpPr>
        <p:spPr bwMode="auto">
          <a:xfrm>
            <a:off x="500063" y="1071546"/>
            <a:ext cx="7929562" cy="726609"/>
          </a:xfrm>
          <a:prstGeom prst="rect">
            <a:avLst/>
          </a:prstGeom>
          <a:noFill/>
          <a:ln w="9525">
            <a:noFill/>
            <a:miter lim="800000"/>
            <a:headEnd/>
            <a:tailEnd/>
          </a:ln>
        </p:spPr>
        <p:txBody>
          <a:bodyPr>
            <a:spAutoFit/>
          </a:bodyPr>
          <a:lstStyle/>
          <a:p>
            <a:pPr>
              <a:lnSpc>
                <a:spcPct val="120000"/>
              </a:lnSpc>
            </a:pPr>
            <a:r>
              <a:rPr lang="zh-CN" altLang="en-US" dirty="0">
                <a:solidFill>
                  <a:srgbClr val="000000"/>
                </a:solidFill>
                <a:sym typeface="Arial" pitchFamily="34" charset="0"/>
              </a:rPr>
              <a:t>★ 接收机</a:t>
            </a:r>
            <a:r>
              <a:rPr lang="zh-CN" altLang="en-US" dirty="0" smtClean="0">
                <a:solidFill>
                  <a:srgbClr val="000000"/>
                </a:solidFill>
                <a:sym typeface="Arial" pitchFamily="34" charset="0"/>
              </a:rPr>
              <a:t>设置</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●准峰值或峰值检波器</a:t>
            </a:r>
            <a:r>
              <a:rPr lang="zh-CN" altLang="en-US" dirty="0">
                <a:solidFill>
                  <a:srgbClr val="000000"/>
                </a:solidFill>
                <a:sym typeface="Arial" pitchFamily="34" charset="0"/>
              </a:rPr>
              <a:t>；</a:t>
            </a:r>
            <a:endParaRPr lang="en-US" dirty="0">
              <a:solidFill>
                <a:srgbClr val="000000"/>
              </a:solidFill>
              <a:sym typeface="Arial" pitchFamily="34" charset="0"/>
            </a:endParaRPr>
          </a:p>
        </p:txBody>
      </p:sp>
      <p:sp>
        <p:nvSpPr>
          <p:cNvPr id="7172" name="矩形 8"/>
          <p:cNvSpPr>
            <a:spLocks noChangeArrowheads="1"/>
          </p:cNvSpPr>
          <p:nvPr/>
        </p:nvSpPr>
        <p:spPr bwMode="auto">
          <a:xfrm>
            <a:off x="500063" y="3143248"/>
            <a:ext cx="8143875" cy="1421928"/>
          </a:xfrm>
          <a:prstGeom prst="rect">
            <a:avLst/>
          </a:prstGeom>
          <a:noFill/>
          <a:ln w="9525">
            <a:noFill/>
            <a:miter lim="800000"/>
            <a:headEnd/>
            <a:tailEnd/>
          </a:ln>
        </p:spPr>
        <p:txBody>
          <a:bodyPr>
            <a:spAutoFit/>
          </a:bodyPr>
          <a:lstStyle/>
          <a:p>
            <a:pPr>
              <a:lnSpc>
                <a:spcPct val="120000"/>
              </a:lnSpc>
            </a:pPr>
            <a:r>
              <a:rPr lang="zh-CN" altLang="en-US" dirty="0">
                <a:solidFill>
                  <a:srgbClr val="000000"/>
                </a:solidFill>
                <a:sym typeface="Arial" pitchFamily="34" charset="0"/>
              </a:rPr>
              <a:t>★ 试验工况</a:t>
            </a:r>
            <a:endParaRPr lang="en-US" altLang="zh-CN" dirty="0">
              <a:solidFill>
                <a:srgbClr val="000000"/>
              </a:solidFill>
              <a:sym typeface="Arial" pitchFamily="34" charset="0"/>
            </a:endParaRPr>
          </a:p>
          <a:p>
            <a:pPr>
              <a:lnSpc>
                <a:spcPct val="120000"/>
              </a:lnSpc>
            </a:pPr>
            <a:r>
              <a:rPr lang="en-US" altLang="zh-CN" dirty="0">
                <a:solidFill>
                  <a:srgbClr val="000000"/>
                </a:solidFill>
                <a:sym typeface="Arial" pitchFamily="34" charset="0"/>
              </a:rPr>
              <a:t>     </a:t>
            </a:r>
            <a:r>
              <a:rPr lang="zh-CN" altLang="en-US" dirty="0" smtClean="0">
                <a:solidFill>
                  <a:srgbClr val="000000"/>
                </a:solidFill>
                <a:sym typeface="Arial" pitchFamily="34" charset="0"/>
              </a:rPr>
              <a:t>●车辆剩余电量（</a:t>
            </a:r>
            <a:r>
              <a:rPr lang="en-US" altLang="zh-CN" dirty="0" smtClean="0">
                <a:solidFill>
                  <a:srgbClr val="000000"/>
                </a:solidFill>
                <a:sym typeface="Arial" pitchFamily="34" charset="0"/>
              </a:rPr>
              <a:t>SOC</a:t>
            </a:r>
            <a:r>
              <a:rPr lang="zh-CN" altLang="en-US" dirty="0" smtClean="0">
                <a:solidFill>
                  <a:srgbClr val="000000"/>
                </a:solidFill>
                <a:sym typeface="Arial" pitchFamily="34" charset="0"/>
              </a:rPr>
              <a:t>）在额定电量的</a:t>
            </a:r>
            <a:r>
              <a:rPr lang="en-US" altLang="zh-CN" dirty="0" smtClean="0">
                <a:solidFill>
                  <a:srgbClr val="000000"/>
                </a:solidFill>
                <a:sym typeface="Arial" pitchFamily="34" charset="0"/>
              </a:rPr>
              <a:t>20%~80%</a:t>
            </a:r>
            <a:r>
              <a:rPr lang="zh-CN" altLang="en-US" dirty="0" smtClean="0">
                <a:solidFill>
                  <a:srgbClr val="000000"/>
                </a:solidFill>
                <a:sym typeface="Arial" pitchFamily="34" charset="0"/>
              </a:rPr>
              <a:t>；</a:t>
            </a:r>
            <a:endParaRPr lang="en-US" dirty="0">
              <a:solidFill>
                <a:srgbClr val="000000"/>
              </a:solidFill>
              <a:sym typeface="Arial" pitchFamily="34" charset="0"/>
            </a:endParaRPr>
          </a:p>
          <a:p>
            <a:pPr>
              <a:lnSpc>
                <a:spcPct val="120000"/>
              </a:lnSpc>
            </a:pPr>
            <a:r>
              <a:rPr lang="en-US" dirty="0">
                <a:solidFill>
                  <a:srgbClr val="000000"/>
                </a:solidFill>
                <a:sym typeface="Arial" pitchFamily="34" charset="0"/>
              </a:rPr>
              <a:t>     </a:t>
            </a:r>
            <a:r>
              <a:rPr lang="zh-CN" altLang="en-US" dirty="0" smtClean="0">
                <a:solidFill>
                  <a:srgbClr val="000000"/>
                </a:solidFill>
                <a:sym typeface="Arial" pitchFamily="34" charset="0"/>
              </a:rPr>
              <a:t>●若电流消耗可调，则电流消耗至少调至额定值的</a:t>
            </a:r>
            <a:r>
              <a:rPr lang="en-US" altLang="zh-CN" dirty="0" smtClean="0">
                <a:solidFill>
                  <a:srgbClr val="000000"/>
                </a:solidFill>
                <a:sym typeface="Arial" pitchFamily="34" charset="0"/>
              </a:rPr>
              <a:t>80%</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pPr>
              <a:lnSpc>
                <a:spcPct val="120000"/>
              </a:lnSpc>
            </a:pPr>
            <a:r>
              <a:rPr lang="en-US" dirty="0">
                <a:solidFill>
                  <a:srgbClr val="000000"/>
                </a:solidFill>
                <a:sym typeface="Arial" pitchFamily="34" charset="0"/>
              </a:rPr>
              <a:t> </a:t>
            </a:r>
            <a:r>
              <a:rPr lang="en-US" dirty="0" smtClean="0">
                <a:solidFill>
                  <a:srgbClr val="000000"/>
                </a:solidFill>
                <a:sym typeface="Arial" pitchFamily="34" charset="0"/>
              </a:rPr>
              <a:t>    </a:t>
            </a:r>
            <a:r>
              <a:rPr lang="zh-CN" altLang="en-US" dirty="0" smtClean="0">
                <a:solidFill>
                  <a:srgbClr val="000000"/>
                </a:solidFill>
                <a:sym typeface="Arial" pitchFamily="34" charset="0"/>
              </a:rPr>
              <a:t>●车辆处于充电状态</a:t>
            </a:r>
            <a:endParaRPr lang="en-US" altLang="zh-CN" dirty="0">
              <a:solidFill>
                <a:srgbClr val="000000"/>
              </a:solidFill>
              <a:sym typeface="Arial" pitchFamily="34" charset="0"/>
            </a:endParaRPr>
          </a:p>
        </p:txBody>
      </p:sp>
      <p:pic>
        <p:nvPicPr>
          <p:cNvPr id="37889" name="Picture 1"/>
          <p:cNvPicPr>
            <a:picLocks noChangeAspect="1" noChangeArrowheads="1"/>
          </p:cNvPicPr>
          <p:nvPr/>
        </p:nvPicPr>
        <p:blipFill>
          <a:blip r:embed="rId3"/>
          <a:srcRect/>
          <a:stretch>
            <a:fillRect/>
          </a:stretch>
        </p:blipFill>
        <p:spPr bwMode="auto">
          <a:xfrm>
            <a:off x="1090613" y="1785926"/>
            <a:ext cx="7124700" cy="1428750"/>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
        <p:nvSpPr>
          <p:cNvPr id="7" name="矩形 5"/>
          <p:cNvSpPr>
            <a:spLocks noChangeArrowheads="1"/>
          </p:cNvSpPr>
          <p:nvPr/>
        </p:nvSpPr>
        <p:spPr bwMode="auto">
          <a:xfrm>
            <a:off x="500091" y="4357694"/>
            <a:ext cx="8143875" cy="2086725"/>
          </a:xfrm>
          <a:prstGeom prst="rect">
            <a:avLst/>
          </a:prstGeom>
          <a:noFill/>
          <a:ln w="9525">
            <a:noFill/>
            <a:miter lim="800000"/>
            <a:headEnd/>
            <a:tailEnd/>
          </a:ln>
        </p:spPr>
        <p:txBody>
          <a:bodyPr>
            <a:spAutoFit/>
          </a:bodyPr>
          <a:lstStyle/>
          <a:p>
            <a:pPr>
              <a:lnSpc>
                <a:spcPct val="120000"/>
              </a:lnSpc>
            </a:pPr>
            <a:r>
              <a:rPr lang="zh-CN" altLang="en-US" dirty="0">
                <a:solidFill>
                  <a:srgbClr val="000000"/>
                </a:solidFill>
                <a:sym typeface="Arial" pitchFamily="34" charset="0"/>
              </a:rPr>
              <a:t>★ 试验布置</a:t>
            </a:r>
            <a:r>
              <a:rPr lang="zh-CN" altLang="en-US" dirty="0" smtClean="0">
                <a:solidFill>
                  <a:srgbClr val="000000"/>
                </a:solidFill>
                <a:sym typeface="Arial" pitchFamily="34" charset="0"/>
              </a:rPr>
              <a:t>要求</a:t>
            </a:r>
            <a:endParaRPr lang="en-US" altLang="zh-CN" dirty="0">
              <a:solidFill>
                <a:srgbClr val="000000"/>
              </a:solidFill>
              <a:sym typeface="Arial" pitchFamily="34" charset="0"/>
            </a:endParaRPr>
          </a:p>
          <a:p>
            <a:pPr>
              <a:lnSpc>
                <a:spcPct val="120000"/>
              </a:lnSpc>
            </a:pPr>
            <a:r>
              <a:rPr lang="en-US" altLang="zh-CN" dirty="0">
                <a:solidFill>
                  <a:srgbClr val="000000"/>
                </a:solidFill>
                <a:sym typeface="Arial" pitchFamily="34" charset="0"/>
              </a:rPr>
              <a:t>     </a:t>
            </a:r>
            <a:r>
              <a:rPr lang="zh-CN" altLang="en-US" dirty="0">
                <a:solidFill>
                  <a:srgbClr val="000000"/>
                </a:solidFill>
                <a:sym typeface="Arial" pitchFamily="34" charset="0"/>
              </a:rPr>
              <a:t>●测试距离：</a:t>
            </a:r>
            <a:r>
              <a:rPr lang="en-US" altLang="zh-CN" dirty="0">
                <a:solidFill>
                  <a:srgbClr val="000000"/>
                </a:solidFill>
                <a:sym typeface="Arial" pitchFamily="34" charset="0"/>
              </a:rPr>
              <a:t>10m</a:t>
            </a:r>
            <a:r>
              <a:rPr lang="zh-CN" altLang="en-US" dirty="0">
                <a:solidFill>
                  <a:srgbClr val="000000"/>
                </a:solidFill>
                <a:sym typeface="Arial" pitchFamily="34" charset="0"/>
              </a:rPr>
              <a:t>；</a:t>
            </a:r>
            <a:endParaRPr lang="en-US" altLang="zh-CN" dirty="0">
              <a:solidFill>
                <a:srgbClr val="000000"/>
              </a:solidFill>
              <a:sym typeface="Arial" pitchFamily="34" charset="0"/>
            </a:endParaRPr>
          </a:p>
          <a:p>
            <a:pPr>
              <a:lnSpc>
                <a:spcPct val="120000"/>
              </a:lnSpc>
            </a:pPr>
            <a:r>
              <a:rPr lang="zh-CN" altLang="en-US" dirty="0">
                <a:solidFill>
                  <a:srgbClr val="000000"/>
                </a:solidFill>
                <a:sym typeface="Arial" pitchFamily="34" charset="0"/>
              </a:rPr>
              <a:t>     ●天线高度：</a:t>
            </a:r>
            <a:r>
              <a:rPr lang="en-US" altLang="zh-CN" dirty="0">
                <a:solidFill>
                  <a:srgbClr val="000000"/>
                </a:solidFill>
                <a:sym typeface="Arial" pitchFamily="34" charset="0"/>
              </a:rPr>
              <a:t>3m</a:t>
            </a:r>
            <a:r>
              <a:rPr lang="zh-CN" altLang="en-US" dirty="0">
                <a:solidFill>
                  <a:srgbClr val="000000"/>
                </a:solidFill>
                <a:sym typeface="Arial" pitchFamily="34" charset="0"/>
              </a:rPr>
              <a:t>；</a:t>
            </a:r>
            <a:endParaRPr lang="en-US" altLang="zh-CN" dirty="0">
              <a:solidFill>
                <a:srgbClr val="000000"/>
              </a:solidFill>
              <a:sym typeface="Arial" pitchFamily="34" charset="0"/>
            </a:endParaRPr>
          </a:p>
          <a:p>
            <a:pPr>
              <a:lnSpc>
                <a:spcPct val="120000"/>
              </a:lnSpc>
            </a:pPr>
            <a:r>
              <a:rPr lang="zh-CN" altLang="en-US" dirty="0">
                <a:solidFill>
                  <a:srgbClr val="000000"/>
                </a:solidFill>
                <a:sym typeface="Arial" pitchFamily="34" charset="0"/>
              </a:rPr>
              <a:t>     ●极化方式：水平和垂直；</a:t>
            </a:r>
            <a:endParaRPr lang="en-US" altLang="zh-CN" dirty="0">
              <a:solidFill>
                <a:srgbClr val="000000"/>
              </a:solidFill>
              <a:sym typeface="Arial" pitchFamily="34" charset="0"/>
            </a:endParaRPr>
          </a:p>
          <a:p>
            <a:pPr>
              <a:lnSpc>
                <a:spcPct val="120000"/>
              </a:lnSpc>
            </a:pPr>
            <a:r>
              <a:rPr lang="zh-CN" altLang="en-US" dirty="0">
                <a:solidFill>
                  <a:srgbClr val="000000"/>
                </a:solidFill>
                <a:sym typeface="Arial" pitchFamily="34" charset="0"/>
              </a:rPr>
              <a:t>     ●测试位置：车辆左侧和右侧</a:t>
            </a:r>
            <a:r>
              <a:rPr lang="zh-CN" altLang="en-US" dirty="0" smtClean="0">
                <a:solidFill>
                  <a:srgbClr val="000000"/>
                </a:solidFill>
                <a:sym typeface="Arial" pitchFamily="34" charset="0"/>
              </a:rPr>
              <a:t>；</a:t>
            </a:r>
            <a:r>
              <a:rPr lang="zh-CN" altLang="en-US" dirty="0">
                <a:solidFill>
                  <a:srgbClr val="000000"/>
                </a:solidFill>
                <a:sym typeface="Arial" pitchFamily="34" charset="0"/>
              </a:rPr>
              <a:t> </a:t>
            </a:r>
            <a:endParaRPr lang="en-US" altLang="zh-CN" dirty="0" smtClean="0">
              <a:solidFill>
                <a:srgbClr val="000000"/>
              </a:solidFill>
              <a:sym typeface="Arial" pitchFamily="34" charset="0"/>
            </a:endParaRPr>
          </a:p>
          <a:p>
            <a:pPr>
              <a:lnSpc>
                <a:spcPct val="120000"/>
              </a:lnSpc>
            </a:pPr>
            <a:r>
              <a:rPr lang="en-US" altLang="zh-CN" dirty="0">
                <a:solidFill>
                  <a:srgbClr val="000000"/>
                </a:solidFill>
                <a:sym typeface="Arial" pitchFamily="34" charset="0"/>
              </a:rPr>
              <a:t> </a:t>
            </a:r>
            <a:r>
              <a:rPr lang="en-US" altLang="zh-CN" dirty="0" smtClean="0">
                <a:solidFill>
                  <a:srgbClr val="000000"/>
                </a:solidFill>
                <a:sym typeface="Arial" pitchFamily="34" charset="0"/>
              </a:rPr>
              <a:t>    </a:t>
            </a:r>
            <a:r>
              <a:rPr lang="zh-CN" altLang="en-US" dirty="0" smtClean="0">
                <a:solidFill>
                  <a:srgbClr val="000000"/>
                </a:solidFill>
                <a:sym typeface="Arial" pitchFamily="34" charset="0"/>
              </a:rPr>
              <a:t>●充电线束要求：超出部分折叠成</a:t>
            </a:r>
            <a:r>
              <a:rPr lang="en-US" altLang="zh-CN" dirty="0" smtClean="0">
                <a:solidFill>
                  <a:srgbClr val="000000"/>
                </a:solidFill>
                <a:sym typeface="Arial" pitchFamily="34" charset="0"/>
              </a:rPr>
              <a:t>0.5m</a:t>
            </a:r>
            <a:r>
              <a:rPr lang="zh-CN" altLang="en-US" dirty="0" smtClean="0">
                <a:solidFill>
                  <a:srgbClr val="000000"/>
                </a:solidFill>
                <a:sym typeface="Arial" pitchFamily="34" charset="0"/>
              </a:rPr>
              <a:t>长的“</a:t>
            </a:r>
            <a:r>
              <a:rPr lang="en-US" altLang="zh-CN" dirty="0" smtClean="0">
                <a:solidFill>
                  <a:srgbClr val="000000"/>
                </a:solidFill>
                <a:sym typeface="Arial" pitchFamily="34" charset="0"/>
              </a:rPr>
              <a:t>Z</a:t>
            </a:r>
            <a:r>
              <a:rPr lang="zh-CN" altLang="en-US" dirty="0" smtClean="0">
                <a:solidFill>
                  <a:srgbClr val="000000"/>
                </a:solidFill>
                <a:sym typeface="Arial" pitchFamily="34" charset="0"/>
              </a:rPr>
              <a:t>”字型；</a:t>
            </a:r>
            <a:endParaRPr lang="en-US" dirty="0">
              <a:solidFill>
                <a:srgbClr val="000000"/>
              </a:solidFill>
              <a:sym typeface="Arial"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1"/>
          <p:cNvPicPr>
            <a:picLocks noChangeAspect="1" noChangeArrowheads="1"/>
          </p:cNvPicPr>
          <p:nvPr/>
        </p:nvPicPr>
        <p:blipFill>
          <a:blip r:embed="rId2"/>
          <a:srcRect/>
          <a:stretch>
            <a:fillRect/>
          </a:stretch>
        </p:blipFill>
        <p:spPr bwMode="auto">
          <a:xfrm>
            <a:off x="285720" y="1285860"/>
            <a:ext cx="6072230" cy="4391025"/>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pic>
        <p:nvPicPr>
          <p:cNvPr id="71682" name="Picture 2"/>
          <p:cNvPicPr>
            <a:picLocks noChangeAspect="1" noChangeArrowheads="1"/>
          </p:cNvPicPr>
          <p:nvPr/>
        </p:nvPicPr>
        <p:blipFill>
          <a:blip r:embed="rId3"/>
          <a:srcRect/>
          <a:stretch>
            <a:fillRect/>
          </a:stretch>
        </p:blipFill>
        <p:spPr bwMode="auto">
          <a:xfrm>
            <a:off x="6643702" y="1428736"/>
            <a:ext cx="2286016" cy="1857388"/>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
        <p:nvSpPr>
          <p:cNvPr id="4"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kern="1200" dirty="0" smtClean="0">
                <a:solidFill>
                  <a:schemeClr val="tx1"/>
                </a:solidFill>
                <a:latin typeface="Calibri" pitchFamily="34" charset="0"/>
                <a:ea typeface="黑体" pitchFamily="49" charset="-122"/>
                <a:cs typeface="+mj-cs"/>
              </a:rPr>
              <a:t>宽带电磁辐射骚扰</a:t>
            </a:r>
            <a:endParaRPr lang="zh-CN" altLang="en-US" sz="2000" kern="1200" dirty="0" smtClean="0">
              <a:solidFill>
                <a:schemeClr val="tx1"/>
              </a:solidFill>
              <a:latin typeface="Calibri" pitchFamily="34" charset="0"/>
              <a:ea typeface="黑体" pitchFamily="49" charset="-122"/>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1"/>
          <p:cNvPicPr>
            <a:picLocks noChangeAspect="1" noChangeArrowheads="1"/>
          </p:cNvPicPr>
          <p:nvPr/>
        </p:nvPicPr>
        <p:blipFill>
          <a:blip r:embed="rId2"/>
          <a:srcRect/>
          <a:stretch>
            <a:fillRect/>
          </a:stretch>
        </p:blipFill>
        <p:spPr bwMode="auto">
          <a:xfrm>
            <a:off x="1643042" y="1857364"/>
            <a:ext cx="5715040" cy="3920701"/>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
        <p:nvSpPr>
          <p:cNvPr id="3"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kern="1200" dirty="0" smtClean="0">
                <a:solidFill>
                  <a:schemeClr val="tx1"/>
                </a:solidFill>
                <a:latin typeface="Calibri" pitchFamily="34" charset="0"/>
                <a:ea typeface="黑体" pitchFamily="49" charset="-122"/>
                <a:cs typeface="+mj-cs"/>
              </a:rPr>
              <a:t>宽带电磁辐射骚扰</a:t>
            </a:r>
            <a:endParaRPr lang="zh-CN" altLang="en-US" sz="2000" kern="1200" dirty="0" smtClean="0">
              <a:solidFill>
                <a:schemeClr val="tx1"/>
              </a:solidFill>
              <a:latin typeface="Calibri" pitchFamily="34" charset="0"/>
              <a:ea typeface="黑体" pitchFamily="49" charset="-122"/>
              <a:cs typeface="+mn-cs"/>
            </a:endParaRPr>
          </a:p>
        </p:txBody>
      </p:sp>
      <p:sp>
        <p:nvSpPr>
          <p:cNvPr id="4" name="矩形 3"/>
          <p:cNvSpPr/>
          <p:nvPr/>
        </p:nvSpPr>
        <p:spPr>
          <a:xfrm>
            <a:off x="500034" y="1214422"/>
            <a:ext cx="1454244" cy="369332"/>
          </a:xfrm>
          <a:prstGeom prst="rect">
            <a:avLst/>
          </a:prstGeom>
        </p:spPr>
        <p:txBody>
          <a:bodyPr wrap="none">
            <a:spAutoFit/>
          </a:bodyPr>
          <a:lstStyle/>
          <a:p>
            <a:r>
              <a:rPr lang="zh-CN" altLang="en-US" dirty="0">
                <a:solidFill>
                  <a:srgbClr val="000000"/>
                </a:solidFill>
                <a:latin typeface="Times New Roman" pitchFamily="18" charset="0"/>
                <a:sym typeface="Times New Roman" pitchFamily="18" charset="0"/>
              </a:rPr>
              <a:t> ★ </a:t>
            </a:r>
            <a:r>
              <a:rPr lang="zh-CN" altLang="en-US" dirty="0" smtClean="0">
                <a:solidFill>
                  <a:srgbClr val="000000"/>
                </a:solidFill>
                <a:latin typeface="Times New Roman" pitchFamily="18" charset="0"/>
                <a:sym typeface="Times New Roman" pitchFamily="18" charset="0"/>
              </a:rPr>
              <a:t>试验照片</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kern="1200" dirty="0" smtClean="0">
                <a:solidFill>
                  <a:schemeClr val="tx1"/>
                </a:solidFill>
                <a:latin typeface="Calibri" pitchFamily="34" charset="0"/>
                <a:ea typeface="黑体" pitchFamily="49" charset="-122"/>
                <a:cs typeface="+mj-cs"/>
              </a:rPr>
              <a:t>谐波电流发射</a:t>
            </a:r>
            <a:endParaRPr lang="zh-CN" altLang="en-US" sz="2000" kern="1200" dirty="0" smtClean="0">
              <a:solidFill>
                <a:schemeClr val="tx1"/>
              </a:solidFill>
              <a:latin typeface="Calibri" pitchFamily="34" charset="0"/>
              <a:ea typeface="黑体" pitchFamily="49" charset="-122"/>
              <a:cs typeface="+mn-cs"/>
            </a:endParaRPr>
          </a:p>
        </p:txBody>
      </p:sp>
      <p:sp>
        <p:nvSpPr>
          <p:cNvPr id="3" name="矩形 3"/>
          <p:cNvSpPr>
            <a:spLocks noChangeArrowheads="1"/>
          </p:cNvSpPr>
          <p:nvPr/>
        </p:nvSpPr>
        <p:spPr bwMode="auto">
          <a:xfrm>
            <a:off x="428625" y="1142984"/>
            <a:ext cx="8143875" cy="1127125"/>
          </a:xfrm>
          <a:prstGeom prst="rect">
            <a:avLst/>
          </a:prstGeom>
          <a:noFill/>
          <a:ln w="9525">
            <a:noFill/>
            <a:miter lim="800000"/>
            <a:headEnd/>
            <a:tailEnd/>
          </a:ln>
        </p:spPr>
        <p:txBody>
          <a:bodyPr>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2.</a:t>
            </a:r>
            <a:r>
              <a:rPr lang="zh-CN" altLang="en-US" sz="2000" b="1" dirty="0" smtClean="0">
                <a:solidFill>
                  <a:srgbClr val="000000"/>
                </a:solidFill>
                <a:latin typeface="Times New Roman" pitchFamily="18" charset="0"/>
                <a:sym typeface="Times New Roman" pitchFamily="18" charset="0"/>
              </a:rPr>
              <a:t>谐波电流发射</a:t>
            </a:r>
            <a:endParaRPr lang="en-US" sz="2000" b="1"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latin typeface="Times New Roman" pitchFamily="18" charset="0"/>
                <a:sym typeface="Times New Roman" pitchFamily="18" charset="0"/>
              </a:rPr>
              <a:t> ★ 引用标准：</a:t>
            </a:r>
            <a:r>
              <a:rPr lang="en-US" altLang="zh-CN" dirty="0" smtClean="0">
                <a:solidFill>
                  <a:srgbClr val="000000"/>
                </a:solidFill>
                <a:latin typeface="Times New Roman" pitchFamily="18" charset="0"/>
                <a:sym typeface="Times New Roman" pitchFamily="18" charset="0"/>
              </a:rPr>
              <a:t>IEC61000-3-2(</a:t>
            </a:r>
            <a:r>
              <a:rPr lang="zh-CN" altLang="en-US" dirty="0" smtClean="0">
                <a:solidFill>
                  <a:srgbClr val="000000"/>
                </a:solidFill>
                <a:latin typeface="Times New Roman" pitchFamily="18" charset="0"/>
                <a:sym typeface="Times New Roman" pitchFamily="18" charset="0"/>
              </a:rPr>
              <a:t>每相电流</a:t>
            </a:r>
            <a:r>
              <a:rPr lang="en-US" altLang="zh-CN" dirty="0" smtClean="0">
                <a:solidFill>
                  <a:srgbClr val="000000"/>
                </a:solidFill>
                <a:latin typeface="Times New Roman" pitchFamily="18" charset="0"/>
                <a:sym typeface="Times New Roman" pitchFamily="18" charset="0"/>
              </a:rPr>
              <a:t>I</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16A)</a:t>
            </a:r>
            <a:r>
              <a:rPr lang="zh-CN" altLang="en-US" dirty="0" smtClean="0">
                <a:solidFill>
                  <a:srgbClr val="000000"/>
                </a:solidFill>
                <a:latin typeface="Times New Roman" pitchFamily="18" charset="0"/>
                <a:sym typeface="Times New Roman" pitchFamily="18" charset="0"/>
              </a:rPr>
              <a:t>，</a:t>
            </a:r>
            <a:r>
              <a:rPr lang="en-US" altLang="zh-CN" dirty="0">
                <a:solidFill>
                  <a:srgbClr val="000000"/>
                </a:solidFill>
                <a:latin typeface="Times New Roman" pitchFamily="18" charset="0"/>
                <a:sym typeface="Times New Roman" pitchFamily="18" charset="0"/>
              </a:rPr>
              <a:t> </a:t>
            </a:r>
            <a:r>
              <a:rPr lang="en-US" altLang="zh-CN" dirty="0" smtClean="0">
                <a:solidFill>
                  <a:srgbClr val="000000"/>
                </a:solidFill>
                <a:latin typeface="Times New Roman" pitchFamily="18" charset="0"/>
                <a:sym typeface="Times New Roman" pitchFamily="18" charset="0"/>
              </a:rPr>
              <a:t>IEC61000-3-12(16A</a:t>
            </a:r>
            <a:r>
              <a:rPr lang="zh-CN" altLang="en-US" dirty="0" smtClean="0">
                <a:solidFill>
                  <a:srgbClr val="000000"/>
                </a:solidFill>
                <a:latin typeface="Times New Roman" pitchFamily="18" charset="0"/>
                <a:sym typeface="Times New Roman" pitchFamily="18" charset="0"/>
              </a:rPr>
              <a:t>小于</a:t>
            </a:r>
            <a:r>
              <a:rPr lang="en-US" altLang="zh-CN" dirty="0" smtClean="0">
                <a:solidFill>
                  <a:srgbClr val="000000"/>
                </a:solidFill>
                <a:latin typeface="Times New Roman" pitchFamily="18" charset="0"/>
                <a:sym typeface="Times New Roman" pitchFamily="18" charset="0"/>
              </a:rPr>
              <a:t>I</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75A</a:t>
            </a:r>
            <a:r>
              <a:rPr lang="en-US" altLang="zh-CN" dirty="0">
                <a:solidFill>
                  <a:srgbClr val="000000"/>
                </a:solidFill>
                <a:latin typeface="Times New Roman" pitchFamily="18" charset="0"/>
                <a:sym typeface="Times New Roman" pitchFamily="18" charset="0"/>
              </a:rPr>
              <a:t>)</a:t>
            </a:r>
            <a:endParaRPr lang="zh-CN" altLang="en-US"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latin typeface="Times New Roman" pitchFamily="18" charset="0"/>
                <a:sym typeface="Times New Roman" pitchFamily="18" charset="0"/>
              </a:rPr>
              <a:t> </a:t>
            </a:r>
            <a:r>
              <a:rPr lang="zh-CN" altLang="en-US" dirty="0">
                <a:solidFill>
                  <a:srgbClr val="000000"/>
                </a:solidFill>
                <a:latin typeface="Times New Roman" pitchFamily="18" charset="0"/>
                <a:sym typeface="Times New Roman" pitchFamily="18" charset="0"/>
              </a:rPr>
              <a:t>★ 标准</a:t>
            </a:r>
            <a:r>
              <a:rPr lang="zh-CN" altLang="en-US" dirty="0" smtClean="0">
                <a:solidFill>
                  <a:srgbClr val="000000"/>
                </a:solidFill>
                <a:latin typeface="Times New Roman" pitchFamily="18" charset="0"/>
                <a:sym typeface="Times New Roman" pitchFamily="18" charset="0"/>
              </a:rPr>
              <a:t>限值：</a:t>
            </a:r>
            <a:endParaRPr lang="zh-CN" altLang="en-US" b="1" dirty="0">
              <a:solidFill>
                <a:srgbClr val="000000"/>
              </a:solidFill>
              <a:sym typeface="Arial" pitchFamily="34" charset="0"/>
            </a:endParaRPr>
          </a:p>
        </p:txBody>
      </p:sp>
      <p:pic>
        <p:nvPicPr>
          <p:cNvPr id="68609" name="Picture 1"/>
          <p:cNvPicPr>
            <a:picLocks noChangeAspect="1" noChangeArrowheads="1"/>
          </p:cNvPicPr>
          <p:nvPr/>
        </p:nvPicPr>
        <p:blipFill>
          <a:blip r:embed="rId2"/>
          <a:srcRect/>
          <a:stretch>
            <a:fillRect/>
          </a:stretch>
        </p:blipFill>
        <p:spPr bwMode="auto">
          <a:xfrm>
            <a:off x="1357290" y="2386424"/>
            <a:ext cx="6577004" cy="3955851"/>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
        <p:nvSpPr>
          <p:cNvPr id="5" name="矩形 4"/>
          <p:cNvSpPr/>
          <p:nvPr/>
        </p:nvSpPr>
        <p:spPr>
          <a:xfrm>
            <a:off x="3428992" y="2143116"/>
            <a:ext cx="3214710" cy="276999"/>
          </a:xfrm>
          <a:prstGeom prst="rect">
            <a:avLst/>
          </a:prstGeom>
        </p:spPr>
        <p:txBody>
          <a:bodyPr wrap="square">
            <a:spAutoFit/>
          </a:bodyPr>
          <a:lstStyle/>
          <a:p>
            <a:r>
              <a:rPr lang="zh-CN" altLang="en-US" sz="1200" dirty="0" smtClean="0"/>
              <a:t>表    谐波电流发射限值（每相电流</a:t>
            </a:r>
            <a:r>
              <a:rPr lang="en-US" altLang="zh-CN" sz="1200" dirty="0" smtClean="0">
                <a:latin typeface="Times New Roman" pitchFamily="18" charset="0"/>
                <a:cs typeface="Times New Roman" pitchFamily="18" charset="0"/>
              </a:rPr>
              <a:t>I</a:t>
            </a:r>
            <a:r>
              <a:rPr lang="zh-CN" altLang="en-US" sz="1200" dirty="0" smtClean="0"/>
              <a:t>≤</a:t>
            </a:r>
            <a:r>
              <a:rPr lang="en-US" altLang="zh-CN" sz="1200" dirty="0" smtClean="0"/>
              <a:t>16A</a:t>
            </a:r>
            <a:r>
              <a:rPr lang="zh-CN" altLang="en-US" sz="1200" dirty="0" smtClean="0"/>
              <a:t>）</a:t>
            </a:r>
            <a:endParaRPr lang="zh-CN" altLang="en-US" sz="1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1"/>
          <p:cNvPicPr>
            <a:picLocks noChangeAspect="1" noChangeArrowheads="1"/>
          </p:cNvPicPr>
          <p:nvPr/>
        </p:nvPicPr>
        <p:blipFill>
          <a:blip r:embed="rId2"/>
          <a:srcRect/>
          <a:stretch>
            <a:fillRect/>
          </a:stretch>
        </p:blipFill>
        <p:spPr bwMode="auto">
          <a:xfrm>
            <a:off x="1324007" y="1438738"/>
            <a:ext cx="6534141" cy="2204576"/>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pic>
        <p:nvPicPr>
          <p:cNvPr id="67586" name="Picture 2"/>
          <p:cNvPicPr>
            <a:picLocks noChangeAspect="1" noChangeArrowheads="1"/>
          </p:cNvPicPr>
          <p:nvPr/>
        </p:nvPicPr>
        <p:blipFill>
          <a:blip r:embed="rId3"/>
          <a:srcRect/>
          <a:stretch>
            <a:fillRect/>
          </a:stretch>
        </p:blipFill>
        <p:spPr bwMode="auto">
          <a:xfrm>
            <a:off x="1343057" y="4071942"/>
            <a:ext cx="6515091" cy="2195562"/>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
        <p:nvSpPr>
          <p:cNvPr id="4" name="矩形 3"/>
          <p:cNvSpPr/>
          <p:nvPr/>
        </p:nvSpPr>
        <p:spPr>
          <a:xfrm>
            <a:off x="2714612" y="1142984"/>
            <a:ext cx="4572032" cy="276999"/>
          </a:xfrm>
          <a:prstGeom prst="rect">
            <a:avLst/>
          </a:prstGeom>
        </p:spPr>
        <p:txBody>
          <a:bodyPr wrap="square">
            <a:spAutoFit/>
          </a:bodyPr>
          <a:lstStyle/>
          <a:p>
            <a:r>
              <a:rPr lang="zh-CN" altLang="en-US" sz="1200" dirty="0" smtClean="0"/>
              <a:t>表    三相非平衡设备的谐波电流发射限值（</a:t>
            </a:r>
            <a:r>
              <a:rPr lang="en-US" altLang="zh-CN" sz="1200" dirty="0" smtClean="0"/>
              <a:t> </a:t>
            </a:r>
            <a:r>
              <a:rPr lang="en-US" altLang="zh-CN" sz="1200" dirty="0" smtClean="0">
                <a:latin typeface="Times New Roman" pitchFamily="18" charset="0"/>
                <a:cs typeface="Times New Roman" pitchFamily="18" charset="0"/>
              </a:rPr>
              <a:t>16A </a:t>
            </a:r>
            <a:r>
              <a:rPr lang="zh-CN" altLang="en-US" sz="1200" dirty="0" smtClean="0">
                <a:latin typeface="Times New Roman" pitchFamily="18" charset="0"/>
                <a:cs typeface="Times New Roman" pitchFamily="18" charset="0"/>
              </a:rPr>
              <a:t>＜</a:t>
            </a:r>
            <a:r>
              <a:rPr lang="en-US" altLang="zh-CN" sz="1200" dirty="0" smtClean="0">
                <a:latin typeface="Times New Roman" pitchFamily="18" charset="0"/>
                <a:cs typeface="Times New Roman" pitchFamily="18" charset="0"/>
              </a:rPr>
              <a:t>I</a:t>
            </a:r>
            <a:r>
              <a:rPr lang="zh-CN" altLang="en-US" sz="1200" dirty="0" smtClean="0">
                <a:latin typeface="Times New Roman" pitchFamily="18" charset="0"/>
                <a:cs typeface="Times New Roman" pitchFamily="18" charset="0"/>
              </a:rPr>
              <a:t>≤</a:t>
            </a:r>
            <a:r>
              <a:rPr lang="en-US" altLang="zh-CN" sz="1200" dirty="0" smtClean="0">
                <a:latin typeface="Times New Roman" pitchFamily="18" charset="0"/>
                <a:cs typeface="Times New Roman" pitchFamily="18" charset="0"/>
              </a:rPr>
              <a:t>75A</a:t>
            </a:r>
            <a:r>
              <a:rPr lang="zh-CN" altLang="en-US" sz="1200" dirty="0" smtClean="0"/>
              <a:t>）</a:t>
            </a:r>
            <a:endParaRPr lang="zh-CN" altLang="en-US" sz="1200" dirty="0"/>
          </a:p>
        </p:txBody>
      </p:sp>
      <p:sp>
        <p:nvSpPr>
          <p:cNvPr id="5" name="矩形 4"/>
          <p:cNvSpPr/>
          <p:nvPr/>
        </p:nvSpPr>
        <p:spPr>
          <a:xfrm>
            <a:off x="2786050" y="3794943"/>
            <a:ext cx="4572032" cy="276999"/>
          </a:xfrm>
          <a:prstGeom prst="rect">
            <a:avLst/>
          </a:prstGeom>
        </p:spPr>
        <p:txBody>
          <a:bodyPr wrap="square">
            <a:spAutoFit/>
          </a:bodyPr>
          <a:lstStyle/>
          <a:p>
            <a:r>
              <a:rPr lang="zh-CN" altLang="en-US" sz="1200" dirty="0" smtClean="0"/>
              <a:t>表    三相平衡设备的谐波电流发射限值（</a:t>
            </a:r>
            <a:r>
              <a:rPr lang="en-US" altLang="zh-CN" sz="1200" dirty="0" smtClean="0"/>
              <a:t> </a:t>
            </a:r>
            <a:r>
              <a:rPr lang="en-US" altLang="zh-CN" sz="1200" dirty="0" smtClean="0">
                <a:latin typeface="Times New Roman" pitchFamily="18" charset="0"/>
                <a:cs typeface="Times New Roman" pitchFamily="18" charset="0"/>
              </a:rPr>
              <a:t>16A </a:t>
            </a:r>
            <a:r>
              <a:rPr lang="zh-CN" altLang="en-US" sz="1200" dirty="0" smtClean="0">
                <a:latin typeface="Times New Roman" pitchFamily="18" charset="0"/>
                <a:cs typeface="Times New Roman" pitchFamily="18" charset="0"/>
              </a:rPr>
              <a:t>＜</a:t>
            </a:r>
            <a:r>
              <a:rPr lang="en-US" altLang="zh-CN" sz="1200" dirty="0" smtClean="0">
                <a:latin typeface="Times New Roman" pitchFamily="18" charset="0"/>
                <a:cs typeface="Times New Roman" pitchFamily="18" charset="0"/>
              </a:rPr>
              <a:t>I</a:t>
            </a:r>
            <a:r>
              <a:rPr lang="zh-CN" altLang="en-US" sz="1200" dirty="0" smtClean="0">
                <a:latin typeface="Times New Roman" pitchFamily="18" charset="0"/>
                <a:cs typeface="Times New Roman" pitchFamily="18" charset="0"/>
              </a:rPr>
              <a:t>≤</a:t>
            </a:r>
            <a:r>
              <a:rPr lang="en-US" altLang="zh-CN" sz="1200" dirty="0" smtClean="0">
                <a:latin typeface="Times New Roman" pitchFamily="18" charset="0"/>
                <a:cs typeface="Times New Roman" pitchFamily="18" charset="0"/>
              </a:rPr>
              <a:t>75A</a:t>
            </a:r>
            <a:r>
              <a:rPr lang="zh-CN" altLang="en-US" sz="1200" dirty="0" smtClean="0"/>
              <a:t>）</a:t>
            </a:r>
            <a:endParaRPr lang="zh-CN" altLang="en-US" sz="1200" dirty="0"/>
          </a:p>
        </p:txBody>
      </p:sp>
      <p:sp>
        <p:nvSpPr>
          <p:cNvPr id="6"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kern="1200" dirty="0" smtClean="0">
                <a:solidFill>
                  <a:schemeClr val="tx1"/>
                </a:solidFill>
                <a:latin typeface="Calibri" pitchFamily="34" charset="0"/>
                <a:ea typeface="黑体" pitchFamily="49" charset="-122"/>
                <a:cs typeface="+mj-cs"/>
              </a:rPr>
              <a:t>谐波电流发射</a:t>
            </a:r>
            <a:endParaRPr lang="zh-CN" altLang="en-US" sz="2000" kern="1200" dirty="0" smtClean="0">
              <a:solidFill>
                <a:schemeClr val="tx1"/>
              </a:solidFill>
              <a:latin typeface="Calibri" pitchFamily="34" charset="0"/>
              <a:ea typeface="黑体" pitchFamily="49" charset="-122"/>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p:cNvSpPr>
            <a:spLocks noChangeArrowheads="1"/>
          </p:cNvSpPr>
          <p:nvPr/>
        </p:nvSpPr>
        <p:spPr bwMode="auto">
          <a:xfrm>
            <a:off x="500063" y="1071547"/>
            <a:ext cx="8143875" cy="2086725"/>
          </a:xfrm>
          <a:prstGeom prst="rect">
            <a:avLst/>
          </a:prstGeom>
          <a:noFill/>
          <a:ln w="9525">
            <a:noFill/>
            <a:miter lim="800000"/>
            <a:headEnd/>
            <a:tailEnd/>
          </a:ln>
        </p:spPr>
        <p:txBody>
          <a:bodyPr wrap="square">
            <a:spAutoFit/>
          </a:bodyPr>
          <a:lstStyle/>
          <a:p>
            <a:pPr>
              <a:lnSpc>
                <a:spcPct val="120000"/>
              </a:lnSpc>
            </a:pPr>
            <a:r>
              <a:rPr lang="zh-CN" altLang="en-US" dirty="0">
                <a:solidFill>
                  <a:srgbClr val="000000"/>
                </a:solidFill>
                <a:sym typeface="Arial" pitchFamily="34" charset="0"/>
              </a:rPr>
              <a:t>★ 试验工况</a:t>
            </a:r>
            <a:endParaRPr lang="en-US" altLang="zh-CN" dirty="0">
              <a:solidFill>
                <a:srgbClr val="000000"/>
              </a:solidFill>
              <a:sym typeface="Arial" pitchFamily="34" charset="0"/>
            </a:endParaRPr>
          </a:p>
          <a:p>
            <a:pPr>
              <a:lnSpc>
                <a:spcPct val="120000"/>
              </a:lnSpc>
            </a:pPr>
            <a:r>
              <a:rPr lang="en-US" altLang="zh-CN" dirty="0">
                <a:solidFill>
                  <a:srgbClr val="000000"/>
                </a:solidFill>
                <a:sym typeface="Arial" pitchFamily="34" charset="0"/>
              </a:rPr>
              <a:t>     </a:t>
            </a:r>
            <a:r>
              <a:rPr lang="zh-CN" altLang="en-US" dirty="0" smtClean="0">
                <a:solidFill>
                  <a:srgbClr val="000000"/>
                </a:solidFill>
                <a:sym typeface="Arial" pitchFamily="34" charset="0"/>
              </a:rPr>
              <a:t>●车辆剩余电量（</a:t>
            </a:r>
            <a:r>
              <a:rPr lang="en-US" altLang="zh-CN" dirty="0" smtClean="0">
                <a:solidFill>
                  <a:srgbClr val="000000"/>
                </a:solidFill>
                <a:sym typeface="Arial" pitchFamily="34" charset="0"/>
              </a:rPr>
              <a:t>SOC</a:t>
            </a:r>
            <a:r>
              <a:rPr lang="zh-CN" altLang="en-US" dirty="0" smtClean="0">
                <a:solidFill>
                  <a:srgbClr val="000000"/>
                </a:solidFill>
                <a:sym typeface="Arial" pitchFamily="34" charset="0"/>
              </a:rPr>
              <a:t>）在额定电量的</a:t>
            </a:r>
            <a:r>
              <a:rPr lang="en-US" altLang="zh-CN" dirty="0" smtClean="0">
                <a:solidFill>
                  <a:srgbClr val="000000"/>
                </a:solidFill>
                <a:sym typeface="Arial" pitchFamily="34" charset="0"/>
              </a:rPr>
              <a:t>20%~80%</a:t>
            </a:r>
            <a:r>
              <a:rPr lang="zh-CN" altLang="en-US" dirty="0" smtClean="0">
                <a:solidFill>
                  <a:srgbClr val="000000"/>
                </a:solidFill>
                <a:sym typeface="Arial" pitchFamily="34" charset="0"/>
              </a:rPr>
              <a:t>；</a:t>
            </a:r>
            <a:endParaRPr lang="en-US" dirty="0">
              <a:solidFill>
                <a:srgbClr val="000000"/>
              </a:solidFill>
              <a:sym typeface="Arial" pitchFamily="34" charset="0"/>
            </a:endParaRPr>
          </a:p>
          <a:p>
            <a:pPr>
              <a:lnSpc>
                <a:spcPct val="120000"/>
              </a:lnSpc>
            </a:pPr>
            <a:r>
              <a:rPr lang="en-US" dirty="0">
                <a:solidFill>
                  <a:srgbClr val="000000"/>
                </a:solidFill>
                <a:sym typeface="Arial" pitchFamily="34" charset="0"/>
              </a:rPr>
              <a:t>     </a:t>
            </a:r>
            <a:r>
              <a:rPr lang="zh-CN" altLang="en-US" dirty="0" smtClean="0">
                <a:solidFill>
                  <a:srgbClr val="000000"/>
                </a:solidFill>
                <a:sym typeface="Arial" pitchFamily="34" charset="0"/>
              </a:rPr>
              <a:t>●若电流消耗可调，则电流消耗至少调至额定值的</a:t>
            </a:r>
            <a:r>
              <a:rPr lang="en-US" altLang="zh-CN" dirty="0" smtClean="0">
                <a:solidFill>
                  <a:srgbClr val="000000"/>
                </a:solidFill>
                <a:sym typeface="Arial" pitchFamily="34" charset="0"/>
              </a:rPr>
              <a:t>80%</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pPr>
              <a:lnSpc>
                <a:spcPct val="120000"/>
              </a:lnSpc>
            </a:pPr>
            <a:r>
              <a:rPr lang="en-US" dirty="0">
                <a:solidFill>
                  <a:srgbClr val="000000"/>
                </a:solidFill>
                <a:sym typeface="Arial" pitchFamily="34" charset="0"/>
              </a:rPr>
              <a:t> </a:t>
            </a:r>
            <a:r>
              <a:rPr lang="en-US" dirty="0" smtClean="0">
                <a:solidFill>
                  <a:srgbClr val="000000"/>
                </a:solidFill>
                <a:sym typeface="Arial" pitchFamily="34" charset="0"/>
              </a:rPr>
              <a:t>    </a:t>
            </a:r>
            <a:r>
              <a:rPr lang="zh-CN" altLang="en-US" dirty="0" smtClean="0">
                <a:solidFill>
                  <a:srgbClr val="000000"/>
                </a:solidFill>
                <a:sym typeface="Arial" pitchFamily="34" charset="0"/>
              </a:rPr>
              <a:t>●车辆处于充电状态，静止且发动机关闭；</a:t>
            </a:r>
            <a:endParaRPr lang="en-US" altLang="zh-CN" dirty="0" smtClean="0">
              <a:solidFill>
                <a:srgbClr val="000000"/>
              </a:solidFill>
              <a:sym typeface="Arial" pitchFamily="34" charset="0"/>
            </a:endParaRPr>
          </a:p>
          <a:p>
            <a:pPr>
              <a:lnSpc>
                <a:spcPct val="120000"/>
              </a:lnSpc>
            </a:pPr>
            <a:r>
              <a:rPr lang="en-US" dirty="0">
                <a:solidFill>
                  <a:srgbClr val="000000"/>
                </a:solidFill>
                <a:sym typeface="Arial" pitchFamily="34" charset="0"/>
              </a:rPr>
              <a:t> </a:t>
            </a:r>
            <a:r>
              <a:rPr lang="en-US" dirty="0" smtClean="0">
                <a:solidFill>
                  <a:srgbClr val="000000"/>
                </a:solidFill>
                <a:sym typeface="Arial" pitchFamily="34" charset="0"/>
              </a:rPr>
              <a:t>    </a:t>
            </a:r>
            <a:r>
              <a:rPr lang="zh-CN" altLang="en-US" dirty="0" smtClean="0">
                <a:solidFill>
                  <a:srgbClr val="000000"/>
                </a:solidFill>
                <a:sym typeface="Arial" pitchFamily="34" charset="0"/>
              </a:rPr>
              <a:t>●关闭其他所有可能被驾驶员长时开启的电气设备。</a:t>
            </a:r>
            <a:endParaRPr lang="en-US" altLang="zh-CN" dirty="0" smtClean="0">
              <a:solidFill>
                <a:srgbClr val="000000"/>
              </a:solidFill>
              <a:sym typeface="Arial" pitchFamily="34" charset="0"/>
            </a:endParaRPr>
          </a:p>
          <a:p>
            <a:pPr>
              <a:lnSpc>
                <a:spcPct val="120000"/>
              </a:lnSpc>
            </a:pPr>
            <a:endParaRPr lang="en-US" altLang="zh-CN" dirty="0">
              <a:solidFill>
                <a:srgbClr val="000000"/>
              </a:solidFill>
              <a:sym typeface="Arial" pitchFamily="34" charset="0"/>
            </a:endParaRPr>
          </a:p>
        </p:txBody>
      </p:sp>
      <p:sp>
        <p:nvSpPr>
          <p:cNvPr id="3" name="矩形 2"/>
          <p:cNvSpPr/>
          <p:nvPr/>
        </p:nvSpPr>
        <p:spPr>
          <a:xfrm>
            <a:off x="500034" y="2786058"/>
            <a:ext cx="7858180" cy="726609"/>
          </a:xfrm>
          <a:prstGeom prst="rect">
            <a:avLst/>
          </a:prstGeom>
        </p:spPr>
        <p:txBody>
          <a:bodyPr wrap="square">
            <a:spAutoFit/>
          </a:bodyPr>
          <a:lstStyle/>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试验布置要求</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●观察时间：准稳态（</a:t>
            </a:r>
            <a:r>
              <a:rPr lang="en-US" altLang="zh-CN" dirty="0" smtClean="0">
                <a:solidFill>
                  <a:srgbClr val="000000"/>
                </a:solidFill>
                <a:sym typeface="Arial" pitchFamily="34" charset="0"/>
              </a:rPr>
              <a:t>Quasi-stationary</a:t>
            </a:r>
            <a:r>
              <a:rPr lang="zh-CN" altLang="en-US" dirty="0" smtClean="0">
                <a:solidFill>
                  <a:srgbClr val="000000"/>
                </a:solidFill>
                <a:sym typeface="Arial" pitchFamily="34" charset="0"/>
              </a:rPr>
              <a:t>，≥</a:t>
            </a:r>
            <a:r>
              <a:rPr lang="en-US" altLang="zh-CN" dirty="0" smtClean="0">
                <a:solidFill>
                  <a:srgbClr val="000000"/>
                </a:solidFill>
                <a:sym typeface="Arial" pitchFamily="34" charset="0"/>
              </a:rPr>
              <a:t>2.5min</a:t>
            </a:r>
            <a:r>
              <a:rPr lang="zh-CN" altLang="en-US" dirty="0" smtClean="0">
                <a:solidFill>
                  <a:srgbClr val="000000"/>
                </a:solidFill>
                <a:sym typeface="Arial" pitchFamily="34" charset="0"/>
              </a:rPr>
              <a:t>）</a:t>
            </a:r>
            <a:endParaRPr lang="en-US" altLang="zh-CN" dirty="0">
              <a:solidFill>
                <a:srgbClr val="000000"/>
              </a:solidFill>
              <a:sym typeface="Arial" pitchFamily="34" charset="0"/>
            </a:endParaRPr>
          </a:p>
        </p:txBody>
      </p:sp>
      <p:pic>
        <p:nvPicPr>
          <p:cNvPr id="66561" name="Picture 1"/>
          <p:cNvPicPr>
            <a:picLocks noChangeAspect="1" noChangeArrowheads="1"/>
          </p:cNvPicPr>
          <p:nvPr/>
        </p:nvPicPr>
        <p:blipFill>
          <a:blip r:embed="rId2"/>
          <a:srcRect/>
          <a:stretch>
            <a:fillRect/>
          </a:stretch>
        </p:blipFill>
        <p:spPr bwMode="auto">
          <a:xfrm>
            <a:off x="714348" y="3643314"/>
            <a:ext cx="7734300" cy="2600325"/>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
        <p:nvSpPr>
          <p:cNvPr id="5"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kern="1200" dirty="0" smtClean="0">
                <a:solidFill>
                  <a:schemeClr val="tx1"/>
                </a:solidFill>
                <a:latin typeface="Calibri" pitchFamily="34" charset="0"/>
                <a:ea typeface="黑体" pitchFamily="49" charset="-122"/>
                <a:cs typeface="+mj-cs"/>
              </a:rPr>
              <a:t>谐波电流发射</a:t>
            </a:r>
            <a:endParaRPr lang="zh-CN" altLang="en-US" sz="2000" kern="1200" dirty="0" smtClean="0">
              <a:solidFill>
                <a:schemeClr val="tx1"/>
              </a:solidFill>
              <a:latin typeface="Calibri" pitchFamily="34" charset="0"/>
              <a:ea typeface="黑体" pitchFamily="49" charset="-122"/>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0034" y="1214422"/>
            <a:ext cx="1454244" cy="369332"/>
          </a:xfrm>
          <a:prstGeom prst="rect">
            <a:avLst/>
          </a:prstGeom>
        </p:spPr>
        <p:txBody>
          <a:bodyPr wrap="none">
            <a:spAutoFit/>
          </a:bodyPr>
          <a:lstStyle/>
          <a:p>
            <a:r>
              <a:rPr lang="zh-CN" altLang="en-US" dirty="0">
                <a:solidFill>
                  <a:srgbClr val="000000"/>
                </a:solidFill>
                <a:latin typeface="Times New Roman" pitchFamily="18" charset="0"/>
                <a:sym typeface="Times New Roman" pitchFamily="18" charset="0"/>
              </a:rPr>
              <a:t> ★ </a:t>
            </a:r>
            <a:r>
              <a:rPr lang="zh-CN" altLang="en-US" dirty="0" smtClean="0">
                <a:solidFill>
                  <a:srgbClr val="000000"/>
                </a:solidFill>
                <a:latin typeface="Times New Roman" pitchFamily="18" charset="0"/>
                <a:sym typeface="Times New Roman" pitchFamily="18" charset="0"/>
              </a:rPr>
              <a:t>试验照片</a:t>
            </a:r>
            <a:endParaRPr lang="zh-CN" altLang="en-US" dirty="0"/>
          </a:p>
        </p:txBody>
      </p:sp>
      <p:sp>
        <p:nvSpPr>
          <p:cNvPr id="3"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kern="1200" dirty="0" smtClean="0">
                <a:solidFill>
                  <a:schemeClr val="tx1"/>
                </a:solidFill>
                <a:latin typeface="Calibri" pitchFamily="34" charset="0"/>
                <a:ea typeface="黑体" pitchFamily="49" charset="-122"/>
                <a:cs typeface="+mj-cs"/>
              </a:rPr>
              <a:t>谐波电流发射</a:t>
            </a:r>
            <a:endParaRPr lang="zh-CN" altLang="en-US" sz="2000" kern="1200" dirty="0" smtClean="0">
              <a:solidFill>
                <a:schemeClr val="tx1"/>
              </a:solidFill>
              <a:latin typeface="Calibri" pitchFamily="34" charset="0"/>
              <a:ea typeface="黑体" pitchFamily="49" charset="-122"/>
              <a:cs typeface="+mn-cs"/>
            </a:endParaRPr>
          </a:p>
        </p:txBody>
      </p:sp>
      <p:pic>
        <p:nvPicPr>
          <p:cNvPr id="65537" name="Picture 1"/>
          <p:cNvPicPr>
            <a:picLocks noChangeAspect="1" noChangeArrowheads="1"/>
          </p:cNvPicPr>
          <p:nvPr/>
        </p:nvPicPr>
        <p:blipFill>
          <a:blip r:embed="rId2"/>
          <a:srcRect/>
          <a:stretch>
            <a:fillRect/>
          </a:stretch>
        </p:blipFill>
        <p:spPr bwMode="auto">
          <a:xfrm>
            <a:off x="1500166" y="1785926"/>
            <a:ext cx="6310328" cy="4002551"/>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285852" y="2500306"/>
          <a:ext cx="6786610" cy="3714777"/>
        </p:xfrm>
        <a:graphic>
          <a:graphicData uri="http://schemas.openxmlformats.org/drawingml/2006/table">
            <a:tbl>
              <a:tblPr/>
              <a:tblGrid>
                <a:gridCol w="797068"/>
                <a:gridCol w="1215678"/>
                <a:gridCol w="2564247"/>
                <a:gridCol w="1235708"/>
                <a:gridCol w="973909"/>
              </a:tblGrid>
              <a:tr h="407246">
                <a:tc>
                  <a:txBody>
                    <a:bodyPr/>
                    <a:lstStyle/>
                    <a:p>
                      <a:pPr algn="ctr">
                        <a:spcAft>
                          <a:spcPts val="0"/>
                        </a:spcAft>
                      </a:pPr>
                      <a:r>
                        <a:rPr lang="zh-CN" sz="1200" kern="100" dirty="0">
                          <a:latin typeface="Times New Roman"/>
                          <a:ea typeface="宋体"/>
                          <a:cs typeface="Times New Roman"/>
                        </a:rPr>
                        <a:t>序号</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solidFill>
                            <a:schemeClr val="tx1"/>
                          </a:solidFill>
                          <a:latin typeface="Times New Roman"/>
                          <a:ea typeface="宋体"/>
                          <a:cs typeface="Times New Roman"/>
                        </a:rPr>
                        <a:t>类别</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latin typeface="Times New Roman"/>
                          <a:ea typeface="宋体"/>
                          <a:cs typeface="Times New Roman"/>
                        </a:rPr>
                        <a:t>检测项目名称</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检验方法</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备注</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246">
                <a:tc>
                  <a:txBody>
                    <a:bodyPr/>
                    <a:lstStyle/>
                    <a:p>
                      <a:pPr algn="ctr">
                        <a:spcAft>
                          <a:spcPts val="0"/>
                        </a:spcAft>
                      </a:pPr>
                      <a:r>
                        <a:rPr lang="en-US" sz="1200" kern="100">
                          <a:latin typeface="Times New Roman"/>
                          <a:ea typeface="宋体"/>
                          <a:cs typeface="Times New Roman"/>
                        </a:rPr>
                        <a:t>1</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a:spcAft>
                          <a:spcPts val="0"/>
                        </a:spcAft>
                      </a:pPr>
                      <a:r>
                        <a:rPr lang="zh-CN" sz="1200" kern="100" dirty="0">
                          <a:latin typeface="Times New Roman"/>
                          <a:ea typeface="宋体"/>
                          <a:cs typeface="Times New Roman"/>
                        </a:rPr>
                        <a:t>整车</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latin typeface="Times New Roman"/>
                          <a:ea typeface="宋体"/>
                          <a:cs typeface="Times New Roman"/>
                        </a:rPr>
                        <a:t>宽带</a:t>
                      </a:r>
                      <a:r>
                        <a:rPr lang="zh-CN" sz="1200" kern="100" dirty="0" smtClean="0">
                          <a:latin typeface="Times New Roman"/>
                          <a:ea typeface="宋体"/>
                          <a:cs typeface="Times New Roman"/>
                        </a:rPr>
                        <a:t>电磁辐射骚扰</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4</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latin typeface="Times New Roman"/>
                          <a:ea typeface="宋体"/>
                          <a:cs typeface="Times New Roman"/>
                        </a:rPr>
                        <a:t>——</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246">
                <a:tc>
                  <a:txBody>
                    <a:bodyPr/>
                    <a:lstStyle/>
                    <a:p>
                      <a:pPr algn="ctr">
                        <a:spcAft>
                          <a:spcPts val="0"/>
                        </a:spcAft>
                      </a:pPr>
                      <a:r>
                        <a:rPr lang="en-US" sz="1200" kern="100" dirty="0">
                          <a:latin typeface="Times New Roman"/>
                          <a:ea typeface="宋体"/>
                          <a:cs typeface="Times New Roman"/>
                        </a:rPr>
                        <a:t>2</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zh-CN" sz="1200" kern="100" dirty="0">
                          <a:latin typeface="Times New Roman"/>
                          <a:ea typeface="宋体"/>
                          <a:cs typeface="Times New Roman"/>
                        </a:rPr>
                        <a:t>窄带</a:t>
                      </a:r>
                      <a:r>
                        <a:rPr lang="zh-CN" sz="1200" kern="100" dirty="0" smtClean="0">
                          <a:latin typeface="Times New Roman"/>
                          <a:ea typeface="宋体"/>
                          <a:cs typeface="Times New Roman"/>
                        </a:rPr>
                        <a:t>电磁辐射骚扰</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5</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246">
                <a:tc>
                  <a:txBody>
                    <a:bodyPr/>
                    <a:lstStyle/>
                    <a:p>
                      <a:pPr algn="ctr">
                        <a:spcAft>
                          <a:spcPts val="0"/>
                        </a:spcAft>
                      </a:pPr>
                      <a:r>
                        <a:rPr lang="en-US" sz="1200" kern="100">
                          <a:latin typeface="Times New Roman"/>
                          <a:ea typeface="宋体"/>
                          <a:cs typeface="Times New Roman"/>
                        </a:rPr>
                        <a:t>3</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zh-CN" sz="1200" kern="100" dirty="0">
                          <a:latin typeface="Times New Roman"/>
                          <a:ea typeface="宋体"/>
                          <a:cs typeface="Times New Roman"/>
                        </a:rPr>
                        <a:t>电磁辐射抗扰度</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6</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246">
                <a:tc>
                  <a:txBody>
                    <a:bodyPr/>
                    <a:lstStyle/>
                    <a:p>
                      <a:pPr algn="ctr">
                        <a:spcAft>
                          <a:spcPts val="0"/>
                        </a:spcAft>
                      </a:pPr>
                      <a:r>
                        <a:rPr lang="en-US" sz="1200" kern="100">
                          <a:latin typeface="Times New Roman"/>
                          <a:ea typeface="宋体"/>
                          <a:cs typeface="Times New Roman"/>
                        </a:rPr>
                        <a:t>4</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lgn="ctr">
                        <a:spcAft>
                          <a:spcPts val="0"/>
                        </a:spcAft>
                      </a:pPr>
                      <a:r>
                        <a:rPr lang="zh-CN" sz="1200" kern="100" dirty="0">
                          <a:latin typeface="Times New Roman"/>
                          <a:ea typeface="宋体"/>
                          <a:cs typeface="Times New Roman"/>
                        </a:rPr>
                        <a:t>零部件</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latin typeface="Times New Roman"/>
                          <a:ea typeface="宋体"/>
                          <a:cs typeface="Times New Roman"/>
                        </a:rPr>
                        <a:t>宽带</a:t>
                      </a:r>
                      <a:r>
                        <a:rPr lang="zh-CN" sz="1200" kern="100" dirty="0" smtClean="0">
                          <a:latin typeface="Times New Roman"/>
                          <a:ea typeface="宋体"/>
                          <a:cs typeface="Times New Roman"/>
                        </a:rPr>
                        <a:t>电磁辐射骚扰</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7</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246">
                <a:tc>
                  <a:txBody>
                    <a:bodyPr/>
                    <a:lstStyle/>
                    <a:p>
                      <a:pPr algn="ctr">
                        <a:spcAft>
                          <a:spcPts val="0"/>
                        </a:spcAft>
                      </a:pPr>
                      <a:r>
                        <a:rPr lang="en-US" sz="1200" kern="100">
                          <a:latin typeface="Times New Roman"/>
                          <a:ea typeface="宋体"/>
                          <a:cs typeface="Times New Roman"/>
                        </a:rPr>
                        <a:t>5</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zh-CN" sz="1200" kern="100" dirty="0">
                          <a:latin typeface="Times New Roman"/>
                          <a:ea typeface="宋体"/>
                          <a:cs typeface="Times New Roman"/>
                        </a:rPr>
                        <a:t>窄带</a:t>
                      </a:r>
                      <a:r>
                        <a:rPr lang="zh-CN" sz="1200" kern="100" dirty="0" smtClean="0">
                          <a:latin typeface="Times New Roman"/>
                          <a:ea typeface="宋体"/>
                          <a:cs typeface="Times New Roman"/>
                        </a:rPr>
                        <a:t>电磁辐射骚扰</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8</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246">
                <a:tc>
                  <a:txBody>
                    <a:bodyPr/>
                    <a:lstStyle/>
                    <a:p>
                      <a:pPr algn="ctr">
                        <a:spcAft>
                          <a:spcPts val="0"/>
                        </a:spcAft>
                      </a:pPr>
                      <a:r>
                        <a:rPr lang="en-US" sz="1200" kern="100">
                          <a:latin typeface="Times New Roman"/>
                          <a:ea typeface="宋体"/>
                          <a:cs typeface="Times New Roman"/>
                        </a:rPr>
                        <a:t>6</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zh-CN" sz="1200" kern="100" dirty="0">
                          <a:latin typeface="Times New Roman"/>
                          <a:ea typeface="宋体"/>
                          <a:cs typeface="Times New Roman"/>
                        </a:rPr>
                        <a:t>沿电源</a:t>
                      </a:r>
                      <a:r>
                        <a:rPr lang="zh-CN" sz="1200" kern="100" dirty="0" smtClean="0">
                          <a:latin typeface="Times New Roman"/>
                          <a:ea typeface="宋体"/>
                          <a:cs typeface="Times New Roman"/>
                        </a:rPr>
                        <a:t>线</a:t>
                      </a:r>
                      <a:r>
                        <a:rPr lang="zh-CN" altLang="en-US" sz="1200" kern="100" dirty="0" smtClean="0">
                          <a:latin typeface="Times New Roman"/>
                          <a:ea typeface="宋体"/>
                          <a:cs typeface="Times New Roman"/>
                        </a:rPr>
                        <a:t>传导</a:t>
                      </a:r>
                      <a:r>
                        <a:rPr lang="zh-CN" sz="1200" kern="100" dirty="0" smtClean="0">
                          <a:latin typeface="Times New Roman"/>
                          <a:ea typeface="宋体"/>
                          <a:cs typeface="Times New Roman"/>
                        </a:rPr>
                        <a:t>的</a:t>
                      </a:r>
                      <a:r>
                        <a:rPr lang="zh-CN" sz="1200" kern="100" dirty="0">
                          <a:latin typeface="Times New Roman"/>
                          <a:ea typeface="宋体"/>
                          <a:cs typeface="Times New Roman"/>
                        </a:rPr>
                        <a:t>瞬态发射</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10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246">
                <a:tc>
                  <a:txBody>
                    <a:bodyPr/>
                    <a:lstStyle/>
                    <a:p>
                      <a:pPr algn="ctr">
                        <a:spcAft>
                          <a:spcPts val="0"/>
                        </a:spcAft>
                      </a:pPr>
                      <a:r>
                        <a:rPr lang="en-US" sz="1200" kern="100">
                          <a:latin typeface="Times New Roman"/>
                          <a:ea typeface="宋体"/>
                          <a:cs typeface="Times New Roman"/>
                        </a:rPr>
                        <a:t>7</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zh-CN" sz="1200" kern="100">
                          <a:latin typeface="Times New Roman"/>
                          <a:ea typeface="宋体"/>
                          <a:cs typeface="Times New Roman"/>
                        </a:rPr>
                        <a:t>电磁辐射抗扰度</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9</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6809">
                <a:tc>
                  <a:txBody>
                    <a:bodyPr/>
                    <a:lstStyle/>
                    <a:p>
                      <a:pPr algn="ctr">
                        <a:spcAft>
                          <a:spcPts val="0"/>
                        </a:spcAft>
                      </a:pPr>
                      <a:r>
                        <a:rPr lang="en-US" sz="1200" kern="100">
                          <a:latin typeface="Times New Roman"/>
                          <a:ea typeface="宋体"/>
                          <a:cs typeface="Times New Roman"/>
                        </a:rPr>
                        <a:t>8</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zh-CN" sz="1200" kern="100" dirty="0">
                          <a:latin typeface="Times New Roman"/>
                          <a:ea typeface="宋体"/>
                          <a:cs typeface="Times New Roman"/>
                        </a:rPr>
                        <a:t>沿电源</a:t>
                      </a:r>
                      <a:r>
                        <a:rPr lang="zh-CN" sz="1200" kern="100" dirty="0" smtClean="0">
                          <a:latin typeface="Times New Roman"/>
                          <a:ea typeface="宋体"/>
                          <a:cs typeface="Times New Roman"/>
                        </a:rPr>
                        <a:t>线</a:t>
                      </a:r>
                      <a:r>
                        <a:rPr lang="zh-CN" altLang="en-US" sz="1200" kern="100" dirty="0" smtClean="0">
                          <a:latin typeface="Times New Roman"/>
                          <a:ea typeface="宋体"/>
                          <a:cs typeface="Times New Roman"/>
                        </a:rPr>
                        <a:t>传导</a:t>
                      </a:r>
                      <a:r>
                        <a:rPr lang="zh-CN" sz="1200" kern="100" dirty="0" smtClean="0">
                          <a:latin typeface="Times New Roman"/>
                          <a:ea typeface="宋体"/>
                          <a:cs typeface="Times New Roman"/>
                        </a:rPr>
                        <a:t>的</a:t>
                      </a:r>
                      <a:r>
                        <a:rPr lang="zh-CN" sz="1200" kern="100" dirty="0">
                          <a:latin typeface="Times New Roman"/>
                          <a:ea typeface="宋体"/>
                          <a:cs typeface="Times New Roman"/>
                        </a:rPr>
                        <a:t>瞬态传导抗扰度</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10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latin typeface="Times New Roman"/>
                          <a:ea typeface="宋体"/>
                          <a:cs typeface="Times New Roman"/>
                        </a:rPr>
                        <a:t>——</a:t>
                      </a:r>
                      <a:endParaRPr lang="zh-CN" sz="12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Rectangle 5"/>
          <p:cNvSpPr>
            <a:spLocks noChangeArrowheads="1"/>
          </p:cNvSpPr>
          <p:nvPr/>
        </p:nvSpPr>
        <p:spPr bwMode="auto">
          <a:xfrm>
            <a:off x="2928926" y="2071678"/>
            <a:ext cx="2954338" cy="338138"/>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txBody>
          <a:bodyPr wrap="none" anchor="ctr">
            <a:spAutoFit/>
          </a:bodyPr>
          <a:lstStyle/>
          <a:p>
            <a:pPr algn="ctr" eaLnBrk="0" hangingPunct="0">
              <a:defRPr/>
            </a:pPr>
            <a:r>
              <a:rPr lang="zh-CN" sz="1600" dirty="0">
                <a:latin typeface="Times New Roman" pitchFamily="18" charset="0"/>
                <a:cs typeface="Times New Roman" pitchFamily="18" charset="0"/>
              </a:rPr>
              <a:t>表</a:t>
            </a:r>
            <a:r>
              <a:rPr lang="en-US" altLang="zh-CN" sz="1600" dirty="0">
                <a:latin typeface="Times New Roman" pitchFamily="18" charset="0"/>
                <a:cs typeface="Times New Roman" pitchFamily="18" charset="0"/>
              </a:rPr>
              <a:t>1.1 </a:t>
            </a:r>
            <a:r>
              <a:rPr lang="zh-CN" altLang="en-US" sz="1600" dirty="0">
                <a:latin typeface="Times New Roman" pitchFamily="18" charset="0"/>
                <a:cs typeface="Times New Roman" pitchFamily="18" charset="0"/>
              </a:rPr>
              <a:t>非充电模式检测项目列表</a:t>
            </a:r>
            <a:endParaRPr lang="zh-CN" altLang="en-US" sz="1600" dirty="0"/>
          </a:p>
        </p:txBody>
      </p:sp>
      <p:sp>
        <p:nvSpPr>
          <p:cNvPr id="4" name="标题 1"/>
          <p:cNvSpPr>
            <a:spLocks noGrp="1"/>
          </p:cNvSpPr>
          <p:nvPr>
            <p:ph type="title"/>
          </p:nvPr>
        </p:nvSpPr>
        <p:spPr>
          <a:xfrm>
            <a:off x="1331913" y="274638"/>
            <a:ext cx="7354887" cy="777875"/>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一</a:t>
            </a:r>
            <a:r>
              <a:rPr lang="zh-CN" altLang="en-US" sz="2800" kern="1200" dirty="0">
                <a:solidFill>
                  <a:schemeClr val="tx1"/>
                </a:solidFill>
                <a:latin typeface="Calibri" pitchFamily="34" charset="0"/>
                <a:ea typeface="黑体" pitchFamily="49" charset="-122"/>
                <a:cs typeface="+mn-cs"/>
              </a:rPr>
              <a:t>、</a:t>
            </a:r>
            <a:r>
              <a:rPr lang="zh-CN" altLang="en-US" sz="2800" kern="1200" dirty="0" smtClean="0">
                <a:solidFill>
                  <a:schemeClr val="tx1"/>
                </a:solidFill>
                <a:latin typeface="Calibri" pitchFamily="34" charset="0"/>
                <a:ea typeface="黑体" pitchFamily="49" charset="-122"/>
                <a:cs typeface="+mn-cs"/>
              </a:rPr>
              <a:t>标准</a:t>
            </a:r>
            <a:r>
              <a:rPr lang="zh-CN" altLang="en-US" sz="2800" kern="1200" dirty="0">
                <a:solidFill>
                  <a:schemeClr val="tx1"/>
                </a:solidFill>
                <a:latin typeface="Calibri" pitchFamily="34" charset="0"/>
                <a:ea typeface="黑体" pitchFamily="49" charset="-122"/>
                <a:cs typeface="+mn-cs"/>
              </a:rPr>
              <a:t>概述</a:t>
            </a:r>
            <a:endParaRPr lang="zh-CN" altLang="en-US" sz="2800" kern="1200" dirty="0" smtClean="0">
              <a:solidFill>
                <a:schemeClr val="tx1"/>
              </a:solidFill>
              <a:latin typeface="Calibri" pitchFamily="34" charset="0"/>
              <a:ea typeface="黑体" pitchFamily="49" charset="-122"/>
              <a:cs typeface="+mn-cs"/>
            </a:endParaRPr>
          </a:p>
        </p:txBody>
      </p:sp>
      <p:sp>
        <p:nvSpPr>
          <p:cNvPr id="6" name="Rectangle 3"/>
          <p:cNvSpPr>
            <a:spLocks noGrp="1" noChangeArrowheads="1"/>
          </p:cNvSpPr>
          <p:nvPr>
            <p:ph idx="1"/>
          </p:nvPr>
        </p:nvSpPr>
        <p:spPr>
          <a:xfrm>
            <a:off x="428596" y="1214422"/>
            <a:ext cx="8229600" cy="874704"/>
          </a:xfrm>
        </p:spPr>
        <p:txBody>
          <a:bodyPr/>
          <a:lstStyle/>
          <a:p>
            <a:pPr eaLnBrk="1" hangingPunct="1">
              <a:lnSpc>
                <a:spcPct val="150000"/>
              </a:lnSpc>
            </a:pPr>
            <a:r>
              <a:rPr lang="zh-CN" altLang="en-US" sz="2400" dirty="0" smtClean="0">
                <a:solidFill>
                  <a:srgbClr val="C00000"/>
                </a:solidFill>
                <a:ea typeface="黑体" pitchFamily="2" charset="-122"/>
              </a:rPr>
              <a:t>检测项目列表</a:t>
            </a:r>
            <a:endParaRPr lang="en-US" altLang="zh-CN" sz="2400" dirty="0" smtClean="0">
              <a:solidFill>
                <a:srgbClr val="C00000"/>
              </a:solidFill>
              <a:ea typeface="黑体"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b="1" dirty="0" smtClean="0">
                <a:solidFill>
                  <a:srgbClr val="000000"/>
                </a:solidFill>
                <a:latin typeface="Times New Roman" pitchFamily="18" charset="0"/>
                <a:sym typeface="Times New Roman" pitchFamily="18" charset="0"/>
              </a:rPr>
              <a:t>电压变化、电压波动和闪烁</a:t>
            </a:r>
            <a:endParaRPr lang="zh-CN" altLang="en-US" sz="2000" kern="1200" dirty="0" smtClean="0">
              <a:solidFill>
                <a:schemeClr val="tx1"/>
              </a:solidFill>
              <a:latin typeface="Calibri" pitchFamily="34" charset="0"/>
              <a:ea typeface="黑体" pitchFamily="49" charset="-122"/>
              <a:cs typeface="+mn-cs"/>
            </a:endParaRPr>
          </a:p>
        </p:txBody>
      </p:sp>
      <p:sp>
        <p:nvSpPr>
          <p:cNvPr id="3" name="矩形 3"/>
          <p:cNvSpPr>
            <a:spLocks noChangeArrowheads="1"/>
          </p:cNvSpPr>
          <p:nvPr/>
        </p:nvSpPr>
        <p:spPr bwMode="auto">
          <a:xfrm>
            <a:off x="428625" y="1142984"/>
            <a:ext cx="8143875" cy="1127125"/>
          </a:xfrm>
          <a:prstGeom prst="rect">
            <a:avLst/>
          </a:prstGeom>
          <a:noFill/>
          <a:ln w="9525">
            <a:noFill/>
            <a:miter lim="800000"/>
            <a:headEnd/>
            <a:tailEnd/>
          </a:ln>
        </p:spPr>
        <p:txBody>
          <a:bodyPr>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3.</a:t>
            </a:r>
            <a:r>
              <a:rPr lang="zh-CN" altLang="en-US" sz="2000" b="1" dirty="0" smtClean="0">
                <a:solidFill>
                  <a:srgbClr val="000000"/>
                </a:solidFill>
                <a:latin typeface="Times New Roman" pitchFamily="18" charset="0"/>
                <a:sym typeface="Times New Roman" pitchFamily="18" charset="0"/>
              </a:rPr>
              <a:t>电压变化、电压波动和闪烁</a:t>
            </a:r>
            <a:endParaRPr lang="en-US" sz="2000" b="1"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latin typeface="Times New Roman" pitchFamily="18" charset="0"/>
                <a:sym typeface="Times New Roman" pitchFamily="18" charset="0"/>
              </a:rPr>
              <a:t> ★ 引用标准：</a:t>
            </a:r>
            <a:r>
              <a:rPr lang="en-US" altLang="zh-CN" dirty="0" smtClean="0">
                <a:solidFill>
                  <a:srgbClr val="000000"/>
                </a:solidFill>
                <a:latin typeface="Times New Roman" pitchFamily="18" charset="0"/>
                <a:sym typeface="Times New Roman" pitchFamily="18" charset="0"/>
              </a:rPr>
              <a:t>IEC61000-3-3(</a:t>
            </a:r>
            <a:r>
              <a:rPr lang="zh-CN" altLang="en-US" dirty="0" smtClean="0">
                <a:solidFill>
                  <a:srgbClr val="000000"/>
                </a:solidFill>
                <a:latin typeface="Times New Roman" pitchFamily="18" charset="0"/>
                <a:sym typeface="Times New Roman" pitchFamily="18" charset="0"/>
              </a:rPr>
              <a:t>每相电流</a:t>
            </a:r>
            <a:r>
              <a:rPr lang="en-US" altLang="zh-CN" dirty="0" smtClean="0">
                <a:solidFill>
                  <a:srgbClr val="000000"/>
                </a:solidFill>
                <a:latin typeface="Times New Roman" pitchFamily="18" charset="0"/>
                <a:sym typeface="Times New Roman" pitchFamily="18" charset="0"/>
              </a:rPr>
              <a:t>I</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16A)</a:t>
            </a:r>
            <a:r>
              <a:rPr lang="zh-CN" altLang="en-US" dirty="0" smtClean="0">
                <a:solidFill>
                  <a:srgbClr val="000000"/>
                </a:solidFill>
                <a:latin typeface="Times New Roman" pitchFamily="18" charset="0"/>
                <a:sym typeface="Times New Roman" pitchFamily="18" charset="0"/>
              </a:rPr>
              <a:t>，</a:t>
            </a:r>
            <a:r>
              <a:rPr lang="en-US" altLang="zh-CN" dirty="0">
                <a:solidFill>
                  <a:srgbClr val="000000"/>
                </a:solidFill>
                <a:latin typeface="Times New Roman" pitchFamily="18" charset="0"/>
                <a:sym typeface="Times New Roman" pitchFamily="18" charset="0"/>
              </a:rPr>
              <a:t> </a:t>
            </a:r>
            <a:r>
              <a:rPr lang="en-US" altLang="zh-CN" dirty="0" smtClean="0">
                <a:solidFill>
                  <a:srgbClr val="000000"/>
                </a:solidFill>
                <a:latin typeface="Times New Roman" pitchFamily="18" charset="0"/>
                <a:sym typeface="Times New Roman" pitchFamily="18" charset="0"/>
              </a:rPr>
              <a:t>IEC61000-3-11(16A</a:t>
            </a:r>
            <a:r>
              <a:rPr lang="zh-CN" altLang="en-US" dirty="0" smtClean="0">
                <a:solidFill>
                  <a:srgbClr val="000000"/>
                </a:solidFill>
                <a:latin typeface="Times New Roman" pitchFamily="18" charset="0"/>
                <a:sym typeface="Times New Roman" pitchFamily="18" charset="0"/>
              </a:rPr>
              <a:t>小于</a:t>
            </a:r>
            <a:r>
              <a:rPr lang="en-US" altLang="zh-CN" dirty="0" smtClean="0">
                <a:solidFill>
                  <a:srgbClr val="000000"/>
                </a:solidFill>
                <a:latin typeface="Times New Roman" pitchFamily="18" charset="0"/>
                <a:sym typeface="Times New Roman" pitchFamily="18" charset="0"/>
              </a:rPr>
              <a:t>I</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75A</a:t>
            </a:r>
            <a:r>
              <a:rPr lang="en-US" altLang="zh-CN" dirty="0">
                <a:solidFill>
                  <a:srgbClr val="000000"/>
                </a:solidFill>
                <a:latin typeface="Times New Roman" pitchFamily="18" charset="0"/>
                <a:sym typeface="Times New Roman" pitchFamily="18" charset="0"/>
              </a:rPr>
              <a:t>)</a:t>
            </a:r>
            <a:endParaRPr lang="zh-CN" altLang="en-US"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latin typeface="Times New Roman" pitchFamily="18" charset="0"/>
                <a:sym typeface="Times New Roman" pitchFamily="18" charset="0"/>
              </a:rPr>
              <a:t> </a:t>
            </a:r>
            <a:r>
              <a:rPr lang="zh-CN" altLang="en-US" dirty="0">
                <a:solidFill>
                  <a:srgbClr val="000000"/>
                </a:solidFill>
                <a:latin typeface="Times New Roman" pitchFamily="18" charset="0"/>
                <a:sym typeface="Times New Roman" pitchFamily="18" charset="0"/>
              </a:rPr>
              <a:t>★ 标准</a:t>
            </a:r>
            <a:r>
              <a:rPr lang="zh-CN" altLang="en-US" dirty="0" smtClean="0">
                <a:solidFill>
                  <a:srgbClr val="000000"/>
                </a:solidFill>
                <a:latin typeface="Times New Roman" pitchFamily="18" charset="0"/>
                <a:sym typeface="Times New Roman" pitchFamily="18" charset="0"/>
              </a:rPr>
              <a:t>限值：</a:t>
            </a:r>
            <a:endParaRPr lang="zh-CN" altLang="en-US" b="1" dirty="0">
              <a:solidFill>
                <a:srgbClr val="000000"/>
              </a:solidFill>
              <a:sym typeface="Arial" pitchFamily="34" charset="0"/>
            </a:endParaRPr>
          </a:p>
        </p:txBody>
      </p:sp>
      <p:sp>
        <p:nvSpPr>
          <p:cNvPr id="5" name="矩形 4"/>
          <p:cNvSpPr/>
          <p:nvPr/>
        </p:nvSpPr>
        <p:spPr>
          <a:xfrm>
            <a:off x="2500298" y="2285992"/>
            <a:ext cx="4143404" cy="276999"/>
          </a:xfrm>
          <a:prstGeom prst="rect">
            <a:avLst/>
          </a:prstGeom>
        </p:spPr>
        <p:txBody>
          <a:bodyPr wrap="square">
            <a:spAutoFit/>
          </a:bodyPr>
          <a:lstStyle/>
          <a:p>
            <a:r>
              <a:rPr lang="zh-CN" altLang="en-US" sz="1200" dirty="0" smtClean="0"/>
              <a:t>表    电压变化、电压波动和闪烁限值（每相电流</a:t>
            </a:r>
            <a:r>
              <a:rPr lang="en-US" altLang="zh-CN" sz="1200" dirty="0" smtClean="0">
                <a:latin typeface="Times New Roman" pitchFamily="18" charset="0"/>
                <a:cs typeface="Times New Roman" pitchFamily="18" charset="0"/>
              </a:rPr>
              <a:t>I</a:t>
            </a:r>
            <a:r>
              <a:rPr lang="zh-CN" altLang="en-US" sz="1200" dirty="0" smtClean="0"/>
              <a:t>≤</a:t>
            </a:r>
            <a:r>
              <a:rPr lang="en-US" altLang="zh-CN" sz="1200" dirty="0" smtClean="0"/>
              <a:t>16A</a:t>
            </a:r>
            <a:r>
              <a:rPr lang="zh-CN" altLang="en-US" sz="1200" dirty="0" smtClean="0"/>
              <a:t>）</a:t>
            </a:r>
            <a:endParaRPr lang="zh-CN" altLang="en-US" sz="1200" dirty="0"/>
          </a:p>
        </p:txBody>
      </p:sp>
      <p:graphicFrame>
        <p:nvGraphicFramePr>
          <p:cNvPr id="6" name="表格 5"/>
          <p:cNvGraphicFramePr>
            <a:graphicFrameLocks noGrp="1"/>
          </p:cNvGraphicFramePr>
          <p:nvPr/>
        </p:nvGraphicFramePr>
        <p:xfrm>
          <a:off x="1214414" y="2643182"/>
          <a:ext cx="6715172" cy="2983130"/>
        </p:xfrm>
        <a:graphic>
          <a:graphicData uri="http://schemas.openxmlformats.org/drawingml/2006/table">
            <a:tbl>
              <a:tblPr/>
              <a:tblGrid>
                <a:gridCol w="3400087"/>
                <a:gridCol w="3315085"/>
              </a:tblGrid>
              <a:tr h="478975">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试验项目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a:latin typeface="Times New Roman" pitchFamily="18" charset="0"/>
                          <a:ea typeface="宋体"/>
                          <a:cs typeface="Times New Roman" pitchFamily="18" charset="0"/>
                        </a:rPr>
                        <a:t>标准限值</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5459">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短期闪烁</a:t>
                      </a:r>
                      <a:r>
                        <a:rPr lang="en-US" sz="1200" kern="100" dirty="0" err="1">
                          <a:latin typeface="Times New Roman" pitchFamily="18" charset="0"/>
                          <a:ea typeface="宋体"/>
                          <a:cs typeface="Times New Roman" pitchFamily="18" charset="0"/>
                        </a:rPr>
                        <a:t>P</a:t>
                      </a:r>
                      <a:r>
                        <a:rPr lang="en-US" sz="1200" kern="100" baseline="-25000" dirty="0" err="1">
                          <a:latin typeface="Times New Roman" pitchFamily="18" charset="0"/>
                          <a:ea typeface="宋体"/>
                          <a:cs typeface="Times New Roman" pitchFamily="18" charset="0"/>
                        </a:rPr>
                        <a:t>st</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a:latin typeface="Times New Roman" pitchFamily="18" charset="0"/>
                          <a:ea typeface="宋体"/>
                          <a:cs typeface="Times New Roman" pitchFamily="18" charset="0"/>
                        </a:rPr>
                        <a:t>≤</a:t>
                      </a:r>
                      <a:r>
                        <a:rPr lang="en-US" sz="1200" kern="100">
                          <a:latin typeface="Times New Roman" pitchFamily="18" charset="0"/>
                          <a:ea typeface="宋体"/>
                          <a:cs typeface="Times New Roman" pitchFamily="18" charset="0"/>
                        </a:rPr>
                        <a:t>1.0</a:t>
                      </a:r>
                      <a:endParaRPr lang="zh-CN" sz="1200"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1943">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长期闪烁</a:t>
                      </a:r>
                      <a:r>
                        <a:rPr lang="en-US" sz="1200" kern="100" dirty="0" err="1">
                          <a:latin typeface="Times New Roman" pitchFamily="18" charset="0"/>
                          <a:ea typeface="宋体"/>
                          <a:cs typeface="Times New Roman" pitchFamily="18" charset="0"/>
                        </a:rPr>
                        <a:t>P</a:t>
                      </a:r>
                      <a:r>
                        <a:rPr lang="en-US" sz="1200" kern="100" baseline="-25000" dirty="0" err="1">
                          <a:latin typeface="Times New Roman" pitchFamily="18" charset="0"/>
                          <a:ea typeface="宋体"/>
                          <a:cs typeface="Times New Roman" pitchFamily="18" charset="0"/>
                        </a:rPr>
                        <a:t>lt</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a:t>
                      </a:r>
                      <a:r>
                        <a:rPr lang="en-US" sz="1200" kern="100" dirty="0">
                          <a:latin typeface="Times New Roman" pitchFamily="18" charset="0"/>
                          <a:ea typeface="宋体"/>
                          <a:cs typeface="Times New Roman" pitchFamily="18" charset="0"/>
                        </a:rPr>
                        <a:t>0.65</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0565">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在电压变化期间</a:t>
                      </a:r>
                      <a:r>
                        <a:rPr lang="en-US" sz="1200" kern="100" dirty="0">
                          <a:latin typeface="Times New Roman" pitchFamily="18" charset="0"/>
                          <a:ea typeface="宋体"/>
                          <a:cs typeface="Times New Roman" pitchFamily="18" charset="0"/>
                        </a:rPr>
                        <a:t>d(t)</a:t>
                      </a:r>
                      <a:r>
                        <a:rPr lang="zh-CN" sz="1200" kern="100" dirty="0">
                          <a:latin typeface="Times New Roman" pitchFamily="18" charset="0"/>
                          <a:ea typeface="宋体"/>
                          <a:cs typeface="Times New Roman" pitchFamily="18" charset="0"/>
                        </a:rPr>
                        <a:t>超过</a:t>
                      </a:r>
                      <a:r>
                        <a:rPr lang="en-US" sz="1200" kern="100" dirty="0">
                          <a:latin typeface="Times New Roman" pitchFamily="18" charset="0"/>
                          <a:ea typeface="宋体"/>
                          <a:cs typeface="Times New Roman" pitchFamily="18" charset="0"/>
                        </a:rPr>
                        <a:t>3.3%</a:t>
                      </a:r>
                      <a:r>
                        <a:rPr lang="zh-CN" sz="1200" kern="100" dirty="0">
                          <a:latin typeface="Times New Roman" pitchFamily="18" charset="0"/>
                          <a:ea typeface="宋体"/>
                          <a:cs typeface="Times New Roman" pitchFamily="18" charset="0"/>
                        </a:rPr>
                        <a:t>的时间</a:t>
                      </a:r>
                      <a:r>
                        <a:rPr lang="en-US" sz="1200" kern="100" dirty="0">
                          <a:latin typeface="Times New Roman" pitchFamily="18" charset="0"/>
                          <a:ea typeface="宋体"/>
                          <a:cs typeface="Times New Roman" pitchFamily="18" charset="0"/>
                        </a:rPr>
                        <a:t>t</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a:t>
                      </a:r>
                      <a:r>
                        <a:rPr lang="en-US" sz="1200" kern="100" dirty="0">
                          <a:latin typeface="Times New Roman" pitchFamily="18" charset="0"/>
                          <a:ea typeface="宋体"/>
                          <a:cs typeface="Times New Roman" pitchFamily="18" charset="0"/>
                        </a:rPr>
                        <a:t>500ms</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8592">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相对稳态电压变化</a:t>
                      </a:r>
                      <a:r>
                        <a:rPr lang="en-US" sz="1200" kern="100" dirty="0">
                          <a:latin typeface="Times New Roman" pitchFamily="18" charset="0"/>
                          <a:ea typeface="宋体"/>
                          <a:cs typeface="Times New Roman" pitchFamily="18" charset="0"/>
                        </a:rPr>
                        <a:t>d</a:t>
                      </a:r>
                      <a:r>
                        <a:rPr lang="en-US" sz="1200" kern="100" baseline="-25000" dirty="0">
                          <a:latin typeface="Times New Roman" pitchFamily="18" charset="0"/>
                          <a:ea typeface="宋体"/>
                          <a:cs typeface="Times New Roman" pitchFamily="18" charset="0"/>
                        </a:rPr>
                        <a:t>c</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a:t>
                      </a:r>
                      <a:r>
                        <a:rPr lang="en-US" sz="1200" kern="100" dirty="0">
                          <a:latin typeface="Times New Roman" pitchFamily="18" charset="0"/>
                          <a:ea typeface="宋体"/>
                          <a:cs typeface="Times New Roman" pitchFamily="18" charset="0"/>
                        </a:rPr>
                        <a:t>3.3%</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596">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最大相对电压变化</a:t>
                      </a:r>
                      <a:r>
                        <a:rPr lang="en-US" sz="1200" kern="100" dirty="0" err="1">
                          <a:latin typeface="Times New Roman" pitchFamily="18" charset="0"/>
                          <a:ea typeface="宋体"/>
                          <a:cs typeface="Times New Roman" pitchFamily="18" charset="0"/>
                        </a:rPr>
                        <a:t>d</a:t>
                      </a:r>
                      <a:r>
                        <a:rPr lang="en-US" sz="1200" kern="100" baseline="-25000" dirty="0" err="1">
                          <a:latin typeface="Times New Roman" pitchFamily="18" charset="0"/>
                          <a:ea typeface="宋体"/>
                          <a:cs typeface="Times New Roman" pitchFamily="18" charset="0"/>
                        </a:rPr>
                        <a:t>max</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a:t>
                      </a:r>
                      <a:r>
                        <a:rPr lang="en-US" sz="1200" kern="100" dirty="0">
                          <a:latin typeface="Times New Roman" pitchFamily="18" charset="0"/>
                          <a:ea typeface="宋体"/>
                          <a:cs typeface="Times New Roman" pitchFamily="18" charset="0"/>
                        </a:rPr>
                        <a:t>4%</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4612" y="1142984"/>
            <a:ext cx="4572032" cy="276999"/>
          </a:xfrm>
          <a:prstGeom prst="rect">
            <a:avLst/>
          </a:prstGeom>
        </p:spPr>
        <p:txBody>
          <a:bodyPr wrap="square">
            <a:spAutoFit/>
          </a:bodyPr>
          <a:lstStyle/>
          <a:p>
            <a:r>
              <a:rPr lang="zh-CN" altLang="en-US" sz="1200" dirty="0" smtClean="0"/>
              <a:t>表    电压变化、电压波动和闪烁限值（</a:t>
            </a:r>
            <a:r>
              <a:rPr lang="en-US" altLang="zh-CN" sz="1200" dirty="0" smtClean="0"/>
              <a:t> </a:t>
            </a:r>
            <a:r>
              <a:rPr lang="en-US" altLang="zh-CN" sz="1200" dirty="0" smtClean="0">
                <a:latin typeface="Times New Roman" pitchFamily="18" charset="0"/>
                <a:cs typeface="Times New Roman" pitchFamily="18" charset="0"/>
              </a:rPr>
              <a:t>16A </a:t>
            </a:r>
            <a:r>
              <a:rPr lang="zh-CN" altLang="en-US" sz="1200" dirty="0" smtClean="0">
                <a:latin typeface="Times New Roman" pitchFamily="18" charset="0"/>
                <a:cs typeface="Times New Roman" pitchFamily="18" charset="0"/>
              </a:rPr>
              <a:t>＜</a:t>
            </a:r>
            <a:r>
              <a:rPr lang="en-US" altLang="zh-CN" sz="1200" dirty="0" smtClean="0">
                <a:latin typeface="Times New Roman" pitchFamily="18" charset="0"/>
                <a:cs typeface="Times New Roman" pitchFamily="18" charset="0"/>
              </a:rPr>
              <a:t>I</a:t>
            </a:r>
            <a:r>
              <a:rPr lang="zh-CN" altLang="en-US" sz="1200" dirty="0" smtClean="0">
                <a:latin typeface="Times New Roman" pitchFamily="18" charset="0"/>
                <a:cs typeface="Times New Roman" pitchFamily="18" charset="0"/>
              </a:rPr>
              <a:t>≤</a:t>
            </a:r>
            <a:r>
              <a:rPr lang="en-US" altLang="zh-CN" sz="1200" dirty="0" smtClean="0">
                <a:latin typeface="Times New Roman" pitchFamily="18" charset="0"/>
                <a:cs typeface="Times New Roman" pitchFamily="18" charset="0"/>
              </a:rPr>
              <a:t>75A</a:t>
            </a:r>
            <a:r>
              <a:rPr lang="zh-CN" altLang="en-US" sz="1200" dirty="0" smtClean="0"/>
              <a:t>）</a:t>
            </a:r>
            <a:endParaRPr lang="zh-CN" altLang="en-US" sz="1200" dirty="0"/>
          </a:p>
        </p:txBody>
      </p:sp>
      <p:sp>
        <p:nvSpPr>
          <p:cNvPr id="10"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b="1" dirty="0" smtClean="0">
                <a:solidFill>
                  <a:srgbClr val="000000"/>
                </a:solidFill>
                <a:latin typeface="Times New Roman" pitchFamily="18" charset="0"/>
                <a:sym typeface="Times New Roman" pitchFamily="18" charset="0"/>
              </a:rPr>
              <a:t>电压变化、电压波动和闪烁</a:t>
            </a:r>
            <a:endParaRPr lang="zh-CN" altLang="en-US" sz="2000" kern="1200" dirty="0" smtClean="0">
              <a:solidFill>
                <a:schemeClr val="tx1"/>
              </a:solidFill>
              <a:latin typeface="Calibri" pitchFamily="34" charset="0"/>
              <a:ea typeface="黑体" pitchFamily="49" charset="-122"/>
              <a:cs typeface="+mn-cs"/>
            </a:endParaRPr>
          </a:p>
        </p:txBody>
      </p:sp>
      <p:graphicFrame>
        <p:nvGraphicFramePr>
          <p:cNvPr id="11" name="表格 10"/>
          <p:cNvGraphicFramePr>
            <a:graphicFrameLocks noGrp="1"/>
          </p:cNvGraphicFramePr>
          <p:nvPr/>
        </p:nvGraphicFramePr>
        <p:xfrm>
          <a:off x="1214414" y="1446002"/>
          <a:ext cx="6715172" cy="2983130"/>
        </p:xfrm>
        <a:graphic>
          <a:graphicData uri="http://schemas.openxmlformats.org/drawingml/2006/table">
            <a:tbl>
              <a:tblPr/>
              <a:tblGrid>
                <a:gridCol w="3400087"/>
                <a:gridCol w="3315085"/>
              </a:tblGrid>
              <a:tr h="478975">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试验项目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a:latin typeface="Times New Roman" pitchFamily="18" charset="0"/>
                          <a:ea typeface="宋体"/>
                          <a:cs typeface="Times New Roman" pitchFamily="18" charset="0"/>
                        </a:rPr>
                        <a:t>标准限值</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5459">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短期闪烁</a:t>
                      </a:r>
                      <a:r>
                        <a:rPr lang="en-US" sz="1200" kern="100" dirty="0" err="1">
                          <a:latin typeface="Times New Roman" pitchFamily="18" charset="0"/>
                          <a:ea typeface="宋体"/>
                          <a:cs typeface="Times New Roman" pitchFamily="18" charset="0"/>
                        </a:rPr>
                        <a:t>P</a:t>
                      </a:r>
                      <a:r>
                        <a:rPr lang="en-US" sz="1200" kern="100" baseline="-25000" dirty="0" err="1">
                          <a:latin typeface="Times New Roman" pitchFamily="18" charset="0"/>
                          <a:ea typeface="宋体"/>
                          <a:cs typeface="Times New Roman" pitchFamily="18" charset="0"/>
                        </a:rPr>
                        <a:t>st</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a:latin typeface="Times New Roman" pitchFamily="18" charset="0"/>
                          <a:ea typeface="宋体"/>
                          <a:cs typeface="Times New Roman" pitchFamily="18" charset="0"/>
                        </a:rPr>
                        <a:t>≤</a:t>
                      </a:r>
                      <a:r>
                        <a:rPr lang="en-US" sz="1200" kern="100">
                          <a:latin typeface="Times New Roman" pitchFamily="18" charset="0"/>
                          <a:ea typeface="宋体"/>
                          <a:cs typeface="Times New Roman" pitchFamily="18" charset="0"/>
                        </a:rPr>
                        <a:t>1.0</a:t>
                      </a:r>
                      <a:endParaRPr lang="zh-CN" sz="1200"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1943">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长期闪烁</a:t>
                      </a:r>
                      <a:r>
                        <a:rPr lang="en-US" sz="1200" kern="100" dirty="0" err="1">
                          <a:latin typeface="Times New Roman" pitchFamily="18" charset="0"/>
                          <a:ea typeface="宋体"/>
                          <a:cs typeface="Times New Roman" pitchFamily="18" charset="0"/>
                        </a:rPr>
                        <a:t>P</a:t>
                      </a:r>
                      <a:r>
                        <a:rPr lang="en-US" sz="1200" kern="100" baseline="-25000" dirty="0" err="1">
                          <a:latin typeface="Times New Roman" pitchFamily="18" charset="0"/>
                          <a:ea typeface="宋体"/>
                          <a:cs typeface="Times New Roman" pitchFamily="18" charset="0"/>
                        </a:rPr>
                        <a:t>lt</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a:t>
                      </a:r>
                      <a:r>
                        <a:rPr lang="en-US" sz="1200" kern="100" dirty="0">
                          <a:latin typeface="Times New Roman" pitchFamily="18" charset="0"/>
                          <a:ea typeface="宋体"/>
                          <a:cs typeface="Times New Roman" pitchFamily="18" charset="0"/>
                        </a:rPr>
                        <a:t>0.65</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0565">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在电压变化期间</a:t>
                      </a:r>
                      <a:r>
                        <a:rPr lang="en-US" sz="1200" kern="100" dirty="0">
                          <a:latin typeface="Times New Roman" pitchFamily="18" charset="0"/>
                          <a:ea typeface="宋体"/>
                          <a:cs typeface="Times New Roman" pitchFamily="18" charset="0"/>
                        </a:rPr>
                        <a:t>d(t)</a:t>
                      </a:r>
                      <a:r>
                        <a:rPr lang="zh-CN" sz="1200" kern="100" dirty="0">
                          <a:latin typeface="Times New Roman" pitchFamily="18" charset="0"/>
                          <a:ea typeface="宋体"/>
                          <a:cs typeface="Times New Roman" pitchFamily="18" charset="0"/>
                        </a:rPr>
                        <a:t>超过</a:t>
                      </a:r>
                      <a:r>
                        <a:rPr lang="en-US" sz="1200" kern="100" dirty="0">
                          <a:latin typeface="Times New Roman" pitchFamily="18" charset="0"/>
                          <a:ea typeface="宋体"/>
                          <a:cs typeface="Times New Roman" pitchFamily="18" charset="0"/>
                        </a:rPr>
                        <a:t>3.3%</a:t>
                      </a:r>
                      <a:r>
                        <a:rPr lang="zh-CN" sz="1200" kern="100" dirty="0">
                          <a:latin typeface="Times New Roman" pitchFamily="18" charset="0"/>
                          <a:ea typeface="宋体"/>
                          <a:cs typeface="Times New Roman" pitchFamily="18" charset="0"/>
                        </a:rPr>
                        <a:t>的时间</a:t>
                      </a:r>
                      <a:r>
                        <a:rPr lang="en-US" sz="1200" kern="100" dirty="0">
                          <a:latin typeface="Times New Roman" pitchFamily="18" charset="0"/>
                          <a:ea typeface="宋体"/>
                          <a:cs typeface="Times New Roman" pitchFamily="18" charset="0"/>
                        </a:rPr>
                        <a:t>t</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a:t>
                      </a:r>
                      <a:r>
                        <a:rPr lang="en-US" sz="1200" kern="100" dirty="0">
                          <a:latin typeface="Times New Roman" pitchFamily="18" charset="0"/>
                          <a:ea typeface="宋体"/>
                          <a:cs typeface="Times New Roman" pitchFamily="18" charset="0"/>
                        </a:rPr>
                        <a:t>500ms</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8592">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相对稳态电压变化</a:t>
                      </a:r>
                      <a:r>
                        <a:rPr lang="en-US" sz="1200" kern="100" dirty="0">
                          <a:latin typeface="Times New Roman" pitchFamily="18" charset="0"/>
                          <a:ea typeface="宋体"/>
                          <a:cs typeface="Times New Roman" pitchFamily="18" charset="0"/>
                        </a:rPr>
                        <a:t>d</a:t>
                      </a:r>
                      <a:r>
                        <a:rPr lang="en-US" sz="1200" kern="100" baseline="-25000" dirty="0">
                          <a:latin typeface="Times New Roman" pitchFamily="18" charset="0"/>
                          <a:ea typeface="宋体"/>
                          <a:cs typeface="Times New Roman" pitchFamily="18" charset="0"/>
                        </a:rPr>
                        <a:t>c</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a:t>
                      </a:r>
                      <a:r>
                        <a:rPr lang="en-US" sz="1200" kern="100" dirty="0">
                          <a:latin typeface="Times New Roman" pitchFamily="18" charset="0"/>
                          <a:ea typeface="宋体"/>
                          <a:cs typeface="Times New Roman" pitchFamily="18" charset="0"/>
                        </a:rPr>
                        <a:t>3.3%</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596">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最大相对电压变化</a:t>
                      </a:r>
                      <a:r>
                        <a:rPr lang="en-US" sz="1200" kern="100" dirty="0" err="1">
                          <a:latin typeface="Times New Roman" pitchFamily="18" charset="0"/>
                          <a:ea typeface="宋体"/>
                          <a:cs typeface="Times New Roman" pitchFamily="18" charset="0"/>
                        </a:rPr>
                        <a:t>d</a:t>
                      </a:r>
                      <a:r>
                        <a:rPr lang="en-US" sz="1200" kern="100" baseline="-25000" dirty="0" err="1">
                          <a:latin typeface="Times New Roman" pitchFamily="18" charset="0"/>
                          <a:ea typeface="宋体"/>
                          <a:cs typeface="Times New Roman" pitchFamily="18" charset="0"/>
                        </a:rPr>
                        <a:t>max</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a:t>
                      </a:r>
                      <a:r>
                        <a:rPr lang="en-US" sz="1200" kern="100" dirty="0">
                          <a:latin typeface="Times New Roman" pitchFamily="18" charset="0"/>
                          <a:ea typeface="宋体"/>
                          <a:cs typeface="Times New Roman" pitchFamily="18" charset="0"/>
                        </a:rPr>
                        <a:t>4%</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2" name="矩形 8"/>
          <p:cNvSpPr>
            <a:spLocks noChangeArrowheads="1"/>
          </p:cNvSpPr>
          <p:nvPr/>
        </p:nvSpPr>
        <p:spPr bwMode="auto">
          <a:xfrm>
            <a:off x="500063" y="4532194"/>
            <a:ext cx="8143875" cy="1754326"/>
          </a:xfrm>
          <a:prstGeom prst="rect">
            <a:avLst/>
          </a:prstGeom>
          <a:noFill/>
          <a:ln w="9525">
            <a:noFill/>
            <a:miter lim="800000"/>
            <a:headEnd/>
            <a:tailEnd/>
          </a:ln>
        </p:spPr>
        <p:txBody>
          <a:bodyPr wrap="square">
            <a:spAutoFit/>
          </a:bodyPr>
          <a:lstStyle/>
          <a:p>
            <a:pPr>
              <a:lnSpc>
                <a:spcPct val="120000"/>
              </a:lnSpc>
            </a:pPr>
            <a:r>
              <a:rPr lang="zh-CN" altLang="en-US" dirty="0">
                <a:solidFill>
                  <a:srgbClr val="000000"/>
                </a:solidFill>
                <a:sym typeface="Arial" pitchFamily="34" charset="0"/>
              </a:rPr>
              <a:t>★ 试验工况</a:t>
            </a:r>
            <a:endParaRPr lang="en-US" altLang="zh-CN" dirty="0">
              <a:solidFill>
                <a:srgbClr val="000000"/>
              </a:solidFill>
              <a:sym typeface="Arial" pitchFamily="34" charset="0"/>
            </a:endParaRPr>
          </a:p>
          <a:p>
            <a:pPr>
              <a:lnSpc>
                <a:spcPct val="120000"/>
              </a:lnSpc>
            </a:pPr>
            <a:r>
              <a:rPr lang="en-US" altLang="zh-CN" dirty="0">
                <a:solidFill>
                  <a:srgbClr val="000000"/>
                </a:solidFill>
                <a:sym typeface="Arial" pitchFamily="34" charset="0"/>
              </a:rPr>
              <a:t>     </a:t>
            </a:r>
            <a:r>
              <a:rPr lang="zh-CN" altLang="en-US" dirty="0" smtClean="0">
                <a:solidFill>
                  <a:srgbClr val="000000"/>
                </a:solidFill>
                <a:sym typeface="Arial" pitchFamily="34" charset="0"/>
              </a:rPr>
              <a:t>●车辆剩余电量（</a:t>
            </a:r>
            <a:r>
              <a:rPr lang="en-US" altLang="zh-CN" dirty="0" smtClean="0">
                <a:solidFill>
                  <a:srgbClr val="000000"/>
                </a:solidFill>
                <a:sym typeface="Arial" pitchFamily="34" charset="0"/>
              </a:rPr>
              <a:t>SOC</a:t>
            </a:r>
            <a:r>
              <a:rPr lang="zh-CN" altLang="en-US" dirty="0" smtClean="0">
                <a:solidFill>
                  <a:srgbClr val="000000"/>
                </a:solidFill>
                <a:sym typeface="Arial" pitchFamily="34" charset="0"/>
              </a:rPr>
              <a:t>）在额定电量的</a:t>
            </a:r>
            <a:r>
              <a:rPr lang="en-US" altLang="zh-CN" dirty="0" smtClean="0">
                <a:solidFill>
                  <a:srgbClr val="000000"/>
                </a:solidFill>
                <a:sym typeface="Arial" pitchFamily="34" charset="0"/>
              </a:rPr>
              <a:t>20%~80%</a:t>
            </a:r>
            <a:r>
              <a:rPr lang="zh-CN" altLang="en-US" dirty="0" smtClean="0">
                <a:solidFill>
                  <a:srgbClr val="000000"/>
                </a:solidFill>
                <a:sym typeface="Arial" pitchFamily="34" charset="0"/>
              </a:rPr>
              <a:t>；</a:t>
            </a:r>
            <a:endParaRPr lang="en-US" dirty="0">
              <a:solidFill>
                <a:srgbClr val="000000"/>
              </a:solidFill>
              <a:sym typeface="Arial" pitchFamily="34" charset="0"/>
            </a:endParaRPr>
          </a:p>
          <a:p>
            <a:pPr>
              <a:lnSpc>
                <a:spcPct val="120000"/>
              </a:lnSpc>
            </a:pPr>
            <a:r>
              <a:rPr lang="en-US" dirty="0">
                <a:solidFill>
                  <a:srgbClr val="000000"/>
                </a:solidFill>
                <a:sym typeface="Arial" pitchFamily="34" charset="0"/>
              </a:rPr>
              <a:t>     </a:t>
            </a:r>
            <a:r>
              <a:rPr lang="zh-CN" altLang="en-US" dirty="0" smtClean="0">
                <a:solidFill>
                  <a:srgbClr val="000000"/>
                </a:solidFill>
                <a:sym typeface="Arial" pitchFamily="34" charset="0"/>
              </a:rPr>
              <a:t>●若电流消耗可调，则电流消耗至少调至额定值的</a:t>
            </a:r>
            <a:r>
              <a:rPr lang="en-US" altLang="zh-CN" dirty="0" smtClean="0">
                <a:solidFill>
                  <a:srgbClr val="000000"/>
                </a:solidFill>
                <a:sym typeface="Arial" pitchFamily="34" charset="0"/>
              </a:rPr>
              <a:t>80%</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pPr>
              <a:lnSpc>
                <a:spcPct val="120000"/>
              </a:lnSpc>
            </a:pPr>
            <a:r>
              <a:rPr lang="en-US" dirty="0">
                <a:solidFill>
                  <a:srgbClr val="000000"/>
                </a:solidFill>
                <a:sym typeface="Arial" pitchFamily="34" charset="0"/>
              </a:rPr>
              <a:t> </a:t>
            </a:r>
            <a:r>
              <a:rPr lang="en-US" dirty="0" smtClean="0">
                <a:solidFill>
                  <a:srgbClr val="000000"/>
                </a:solidFill>
                <a:sym typeface="Arial" pitchFamily="34" charset="0"/>
              </a:rPr>
              <a:t>    </a:t>
            </a:r>
            <a:r>
              <a:rPr lang="zh-CN" altLang="en-US" dirty="0" smtClean="0">
                <a:solidFill>
                  <a:srgbClr val="000000"/>
                </a:solidFill>
                <a:sym typeface="Arial" pitchFamily="34" charset="0"/>
              </a:rPr>
              <a:t>●车辆处于充电状态，静止且发动机关闭；</a:t>
            </a:r>
            <a:endParaRPr lang="en-US" altLang="zh-CN" dirty="0" smtClean="0">
              <a:solidFill>
                <a:srgbClr val="000000"/>
              </a:solidFill>
              <a:sym typeface="Arial" pitchFamily="34" charset="0"/>
            </a:endParaRPr>
          </a:p>
          <a:p>
            <a:pPr>
              <a:lnSpc>
                <a:spcPct val="120000"/>
              </a:lnSpc>
            </a:pPr>
            <a:r>
              <a:rPr lang="en-US" dirty="0">
                <a:solidFill>
                  <a:srgbClr val="000000"/>
                </a:solidFill>
                <a:sym typeface="Arial" pitchFamily="34" charset="0"/>
              </a:rPr>
              <a:t> </a:t>
            </a:r>
            <a:r>
              <a:rPr lang="en-US" dirty="0" smtClean="0">
                <a:solidFill>
                  <a:srgbClr val="000000"/>
                </a:solidFill>
                <a:sym typeface="Arial" pitchFamily="34" charset="0"/>
              </a:rPr>
              <a:t>    </a:t>
            </a:r>
            <a:r>
              <a:rPr lang="zh-CN" altLang="en-US" dirty="0" smtClean="0">
                <a:solidFill>
                  <a:srgbClr val="000000"/>
                </a:solidFill>
                <a:sym typeface="Arial" pitchFamily="34" charset="0"/>
              </a:rPr>
              <a:t>●关闭其他所有可能被驾驶员长时开启的电气设备。</a:t>
            </a:r>
            <a:endParaRPr lang="en-US" altLang="zh-CN" dirty="0">
              <a:solidFill>
                <a:srgbClr val="000000"/>
              </a:solidFill>
              <a:sym typeface="Arial"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0034" y="1214422"/>
            <a:ext cx="7858180" cy="391710"/>
          </a:xfrm>
          <a:prstGeom prst="rect">
            <a:avLst/>
          </a:prstGeom>
        </p:spPr>
        <p:txBody>
          <a:bodyPr wrap="square">
            <a:spAutoFit/>
          </a:bodyPr>
          <a:lstStyle/>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试验布置要求</a:t>
            </a:r>
            <a:endParaRPr lang="en-US" altLang="zh-CN" dirty="0" smtClean="0">
              <a:solidFill>
                <a:srgbClr val="000000"/>
              </a:solidFill>
              <a:sym typeface="Arial" pitchFamily="34" charset="0"/>
            </a:endParaRPr>
          </a:p>
        </p:txBody>
      </p:sp>
      <p:pic>
        <p:nvPicPr>
          <p:cNvPr id="88066" name="Picture 2"/>
          <p:cNvPicPr>
            <a:picLocks noChangeAspect="1" noChangeArrowheads="1"/>
          </p:cNvPicPr>
          <p:nvPr/>
        </p:nvPicPr>
        <p:blipFill>
          <a:blip r:embed="rId2"/>
          <a:srcRect/>
          <a:stretch>
            <a:fillRect/>
          </a:stretch>
        </p:blipFill>
        <p:spPr bwMode="auto">
          <a:xfrm>
            <a:off x="642909" y="2152661"/>
            <a:ext cx="7986889" cy="2990851"/>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
        <p:nvSpPr>
          <p:cNvPr id="7"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b="1" dirty="0" smtClean="0">
                <a:solidFill>
                  <a:srgbClr val="000000"/>
                </a:solidFill>
                <a:latin typeface="Times New Roman" pitchFamily="18" charset="0"/>
                <a:sym typeface="Times New Roman" pitchFamily="18" charset="0"/>
              </a:rPr>
              <a:t>电压变化、电压波动和闪烁</a:t>
            </a:r>
            <a:endParaRPr lang="zh-CN" altLang="en-US" sz="2000" kern="1200" dirty="0" smtClean="0">
              <a:solidFill>
                <a:schemeClr val="tx1"/>
              </a:solidFill>
              <a:latin typeface="Calibri" pitchFamily="34" charset="0"/>
              <a:ea typeface="黑体" pitchFamily="49" charset="-122"/>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0034" y="1214422"/>
            <a:ext cx="1454244" cy="369332"/>
          </a:xfrm>
          <a:prstGeom prst="rect">
            <a:avLst/>
          </a:prstGeom>
        </p:spPr>
        <p:txBody>
          <a:bodyPr wrap="none">
            <a:spAutoFit/>
          </a:bodyPr>
          <a:lstStyle/>
          <a:p>
            <a:r>
              <a:rPr lang="zh-CN" altLang="en-US" dirty="0">
                <a:solidFill>
                  <a:srgbClr val="000000"/>
                </a:solidFill>
                <a:latin typeface="Times New Roman" pitchFamily="18" charset="0"/>
                <a:sym typeface="Times New Roman" pitchFamily="18" charset="0"/>
              </a:rPr>
              <a:t> ★ </a:t>
            </a:r>
            <a:r>
              <a:rPr lang="zh-CN" altLang="en-US" dirty="0" smtClean="0">
                <a:solidFill>
                  <a:srgbClr val="000000"/>
                </a:solidFill>
                <a:latin typeface="Times New Roman" pitchFamily="18" charset="0"/>
                <a:sym typeface="Times New Roman" pitchFamily="18" charset="0"/>
              </a:rPr>
              <a:t>试验照片</a:t>
            </a:r>
            <a:endParaRPr lang="zh-CN" altLang="en-US" dirty="0"/>
          </a:p>
        </p:txBody>
      </p:sp>
      <p:pic>
        <p:nvPicPr>
          <p:cNvPr id="65537" name="Picture 1"/>
          <p:cNvPicPr>
            <a:picLocks noChangeAspect="1" noChangeArrowheads="1"/>
          </p:cNvPicPr>
          <p:nvPr/>
        </p:nvPicPr>
        <p:blipFill>
          <a:blip r:embed="rId2"/>
          <a:srcRect/>
          <a:stretch>
            <a:fillRect/>
          </a:stretch>
        </p:blipFill>
        <p:spPr bwMode="auto">
          <a:xfrm>
            <a:off x="1500166" y="1785926"/>
            <a:ext cx="6310328" cy="4002551"/>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
        <p:nvSpPr>
          <p:cNvPr id="6"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b="1" dirty="0" smtClean="0">
                <a:solidFill>
                  <a:srgbClr val="000000"/>
                </a:solidFill>
                <a:latin typeface="Times New Roman" pitchFamily="18" charset="0"/>
                <a:sym typeface="Times New Roman" pitchFamily="18" charset="0"/>
              </a:rPr>
              <a:t>电压变化、电压波动和闪烁</a:t>
            </a:r>
            <a:endParaRPr lang="zh-CN" altLang="en-US" sz="2000" kern="1200" dirty="0" smtClean="0">
              <a:solidFill>
                <a:schemeClr val="tx1"/>
              </a:solidFill>
              <a:latin typeface="Calibri" pitchFamily="34" charset="0"/>
              <a:ea typeface="黑体" pitchFamily="49" charset="-122"/>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28625" y="1142984"/>
            <a:ext cx="8143875" cy="1127125"/>
          </a:xfrm>
          <a:prstGeom prst="rect">
            <a:avLst/>
          </a:prstGeom>
          <a:noFill/>
          <a:ln w="9525">
            <a:noFill/>
            <a:miter lim="800000"/>
            <a:headEnd/>
            <a:tailEnd/>
          </a:ln>
        </p:spPr>
        <p:txBody>
          <a:bodyPr>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4.AC/DC</a:t>
            </a:r>
            <a:r>
              <a:rPr lang="zh-CN" altLang="en-US" sz="2000" b="1" dirty="0" smtClean="0">
                <a:solidFill>
                  <a:srgbClr val="000000"/>
                </a:solidFill>
                <a:latin typeface="Times New Roman" pitchFamily="18" charset="0"/>
                <a:sym typeface="Times New Roman" pitchFamily="18" charset="0"/>
              </a:rPr>
              <a:t>电源端口传导骚扰</a:t>
            </a:r>
            <a:endParaRPr lang="en-US" sz="2000" b="1"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latin typeface="Times New Roman" pitchFamily="18" charset="0"/>
                <a:sym typeface="Times New Roman" pitchFamily="18" charset="0"/>
              </a:rPr>
              <a:t> ★ 引用标准：</a:t>
            </a:r>
            <a:r>
              <a:rPr lang="en-US" altLang="zh-CN" dirty="0" smtClean="0">
                <a:solidFill>
                  <a:srgbClr val="000000"/>
                </a:solidFill>
                <a:latin typeface="Times New Roman" pitchFamily="18" charset="0"/>
                <a:sym typeface="Times New Roman" pitchFamily="18" charset="0"/>
              </a:rPr>
              <a:t>IEC61000-6-3</a:t>
            </a:r>
            <a:endParaRPr lang="zh-CN" altLang="en-US"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latin typeface="Times New Roman" pitchFamily="18" charset="0"/>
                <a:sym typeface="Times New Roman" pitchFamily="18" charset="0"/>
              </a:rPr>
              <a:t> </a:t>
            </a:r>
            <a:r>
              <a:rPr lang="zh-CN" altLang="en-US" dirty="0">
                <a:solidFill>
                  <a:srgbClr val="000000"/>
                </a:solidFill>
                <a:latin typeface="Times New Roman" pitchFamily="18" charset="0"/>
                <a:sym typeface="Times New Roman" pitchFamily="18" charset="0"/>
              </a:rPr>
              <a:t>★ 标准</a:t>
            </a:r>
            <a:r>
              <a:rPr lang="zh-CN" altLang="en-US" dirty="0" smtClean="0">
                <a:solidFill>
                  <a:srgbClr val="000000"/>
                </a:solidFill>
                <a:latin typeface="Times New Roman" pitchFamily="18" charset="0"/>
                <a:sym typeface="Times New Roman" pitchFamily="18" charset="0"/>
              </a:rPr>
              <a:t>限值：</a:t>
            </a:r>
            <a:endParaRPr lang="zh-CN" altLang="en-US" b="1" dirty="0">
              <a:solidFill>
                <a:srgbClr val="000000"/>
              </a:solidFill>
              <a:sym typeface="Arial" pitchFamily="34" charset="0"/>
            </a:endParaRPr>
          </a:p>
        </p:txBody>
      </p:sp>
      <p:sp>
        <p:nvSpPr>
          <p:cNvPr id="3"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en-US" altLang="zh-CN" sz="2000" b="1" dirty="0" smtClean="0">
                <a:solidFill>
                  <a:srgbClr val="000000"/>
                </a:solidFill>
                <a:latin typeface="Times New Roman" pitchFamily="18" charset="0"/>
                <a:sym typeface="Times New Roman" pitchFamily="18" charset="0"/>
              </a:rPr>
              <a:t>AC/DC</a:t>
            </a:r>
            <a:r>
              <a:rPr lang="zh-CN" altLang="en-US" sz="2000" b="1" dirty="0" smtClean="0">
                <a:solidFill>
                  <a:srgbClr val="000000"/>
                </a:solidFill>
                <a:latin typeface="Times New Roman" pitchFamily="18" charset="0"/>
                <a:sym typeface="Times New Roman" pitchFamily="18" charset="0"/>
              </a:rPr>
              <a:t>电源端口传导骚扰</a:t>
            </a:r>
            <a:endParaRPr lang="zh-CN" altLang="en-US" sz="2000" kern="1200" dirty="0" smtClean="0">
              <a:solidFill>
                <a:schemeClr val="tx1"/>
              </a:solidFill>
              <a:latin typeface="Calibri" pitchFamily="34" charset="0"/>
              <a:ea typeface="黑体" pitchFamily="49" charset="-122"/>
              <a:cs typeface="+mn-cs"/>
            </a:endParaRPr>
          </a:p>
        </p:txBody>
      </p:sp>
      <p:pic>
        <p:nvPicPr>
          <p:cNvPr id="16385" name="Picture 1"/>
          <p:cNvPicPr>
            <a:picLocks noChangeAspect="1" noChangeArrowheads="1"/>
          </p:cNvPicPr>
          <p:nvPr/>
        </p:nvPicPr>
        <p:blipFill>
          <a:blip r:embed="rId2"/>
          <a:srcRect/>
          <a:stretch>
            <a:fillRect/>
          </a:stretch>
        </p:blipFill>
        <p:spPr bwMode="auto">
          <a:xfrm>
            <a:off x="714348" y="2714620"/>
            <a:ext cx="7791450" cy="1590675"/>
          </a:xfrm>
          <a:prstGeom prst="rect">
            <a:avLst/>
          </a:prstGeom>
          <a:noFill/>
          <a:ln w="9525">
            <a:noFill/>
            <a:miter lim="800000"/>
            <a:headEnd/>
            <a:tailEnd/>
          </a:ln>
          <a:effectLst/>
        </p:spPr>
      </p:pic>
      <p:pic>
        <p:nvPicPr>
          <p:cNvPr id="16386" name="Picture 2"/>
          <p:cNvPicPr>
            <a:picLocks noChangeAspect="1" noChangeArrowheads="1"/>
          </p:cNvPicPr>
          <p:nvPr/>
        </p:nvPicPr>
        <p:blipFill>
          <a:blip r:embed="rId3"/>
          <a:srcRect/>
          <a:stretch>
            <a:fillRect/>
          </a:stretch>
        </p:blipFill>
        <p:spPr bwMode="auto">
          <a:xfrm>
            <a:off x="719165" y="4643446"/>
            <a:ext cx="7781925" cy="1533525"/>
          </a:xfrm>
          <a:prstGeom prst="rect">
            <a:avLst/>
          </a:prstGeom>
          <a:noFill/>
          <a:ln w="9525">
            <a:noFill/>
            <a:miter lim="800000"/>
            <a:headEnd/>
            <a:tailEnd/>
          </a:ln>
          <a:effectLst/>
        </p:spPr>
      </p:pic>
      <p:sp>
        <p:nvSpPr>
          <p:cNvPr id="6" name="矩形 5"/>
          <p:cNvSpPr/>
          <p:nvPr/>
        </p:nvSpPr>
        <p:spPr>
          <a:xfrm>
            <a:off x="3286116" y="4366447"/>
            <a:ext cx="2286016" cy="276999"/>
          </a:xfrm>
          <a:prstGeom prst="rect">
            <a:avLst/>
          </a:prstGeom>
        </p:spPr>
        <p:txBody>
          <a:bodyPr wrap="square">
            <a:spAutoFit/>
          </a:bodyPr>
          <a:lstStyle/>
          <a:p>
            <a:r>
              <a:rPr lang="zh-CN" altLang="en-US" sz="1200" dirty="0" smtClean="0"/>
              <a:t>表    </a:t>
            </a:r>
            <a:r>
              <a:rPr lang="en-US" altLang="zh-CN" sz="1200" dirty="0" smtClean="0"/>
              <a:t>DC</a:t>
            </a:r>
            <a:r>
              <a:rPr lang="zh-CN" altLang="en-US" sz="1200" dirty="0" smtClean="0"/>
              <a:t>电源端口传导骚扰限值</a:t>
            </a:r>
            <a:endParaRPr lang="zh-CN" altLang="en-US" sz="1200" dirty="0"/>
          </a:p>
        </p:txBody>
      </p:sp>
      <p:sp>
        <p:nvSpPr>
          <p:cNvPr id="7" name="矩形 6"/>
          <p:cNvSpPr/>
          <p:nvPr/>
        </p:nvSpPr>
        <p:spPr>
          <a:xfrm>
            <a:off x="3286116" y="2437621"/>
            <a:ext cx="2286016" cy="276999"/>
          </a:xfrm>
          <a:prstGeom prst="rect">
            <a:avLst/>
          </a:prstGeom>
        </p:spPr>
        <p:txBody>
          <a:bodyPr wrap="square">
            <a:spAutoFit/>
          </a:bodyPr>
          <a:lstStyle/>
          <a:p>
            <a:r>
              <a:rPr lang="zh-CN" altLang="en-US" sz="1200" dirty="0" smtClean="0"/>
              <a:t>表    </a:t>
            </a:r>
            <a:r>
              <a:rPr lang="en-US" altLang="zh-CN" sz="1200" dirty="0" smtClean="0"/>
              <a:t>AC</a:t>
            </a:r>
            <a:r>
              <a:rPr lang="zh-CN" altLang="en-US" sz="1200" dirty="0" smtClean="0"/>
              <a:t>电源端口传导骚扰限值</a:t>
            </a:r>
            <a:endParaRPr lang="zh-CN" altLang="en-US" sz="12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p:cNvPicPr>
            <a:picLocks noChangeAspect="1" noChangeArrowheads="1"/>
          </p:cNvPicPr>
          <p:nvPr/>
        </p:nvPicPr>
        <p:blipFill>
          <a:blip r:embed="rId2"/>
          <a:srcRect/>
          <a:stretch>
            <a:fillRect/>
          </a:stretch>
        </p:blipFill>
        <p:spPr bwMode="auto">
          <a:xfrm>
            <a:off x="671513" y="2281238"/>
            <a:ext cx="7800975" cy="1219200"/>
          </a:xfrm>
          <a:prstGeom prst="rect">
            <a:avLst/>
          </a:prstGeom>
          <a:noFill/>
          <a:ln w="9525">
            <a:noFill/>
            <a:miter lim="800000"/>
            <a:headEnd/>
            <a:tailEnd/>
          </a:ln>
          <a:effectLst/>
        </p:spPr>
      </p:pic>
      <p:sp>
        <p:nvSpPr>
          <p:cNvPr id="3" name="矩形 6"/>
          <p:cNvSpPr>
            <a:spLocks noChangeArrowheads="1"/>
          </p:cNvSpPr>
          <p:nvPr/>
        </p:nvSpPr>
        <p:spPr bwMode="auto">
          <a:xfrm>
            <a:off x="500063" y="1071546"/>
            <a:ext cx="7929562" cy="1089529"/>
          </a:xfrm>
          <a:prstGeom prst="rect">
            <a:avLst/>
          </a:prstGeom>
          <a:noFill/>
          <a:ln w="9525">
            <a:noFill/>
            <a:miter lim="800000"/>
            <a:headEnd/>
            <a:tailEnd/>
          </a:ln>
        </p:spPr>
        <p:txBody>
          <a:bodyPr wrap="square">
            <a:spAutoFit/>
          </a:bodyPr>
          <a:lstStyle/>
          <a:p>
            <a:pPr>
              <a:lnSpc>
                <a:spcPct val="120000"/>
              </a:lnSpc>
            </a:pPr>
            <a:r>
              <a:rPr lang="zh-CN" altLang="en-US" dirty="0">
                <a:solidFill>
                  <a:srgbClr val="000000"/>
                </a:solidFill>
                <a:sym typeface="Arial" pitchFamily="34" charset="0"/>
              </a:rPr>
              <a:t>★ 接收机</a:t>
            </a:r>
            <a:r>
              <a:rPr lang="zh-CN" altLang="en-US" dirty="0" smtClean="0">
                <a:solidFill>
                  <a:srgbClr val="000000"/>
                </a:solidFill>
                <a:sym typeface="Arial" pitchFamily="34" charset="0"/>
              </a:rPr>
              <a:t>设置</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●预扫：峰值和平均值检波器；</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●终测：准峰值和平均值检波器；</a:t>
            </a:r>
            <a:endParaRPr lang="en-US" dirty="0">
              <a:solidFill>
                <a:srgbClr val="000000"/>
              </a:solidFill>
              <a:sym typeface="Arial" pitchFamily="34" charset="0"/>
            </a:endParaRPr>
          </a:p>
        </p:txBody>
      </p:sp>
      <p:sp>
        <p:nvSpPr>
          <p:cNvPr id="4" name="矩形 8"/>
          <p:cNvSpPr>
            <a:spLocks noChangeArrowheads="1"/>
          </p:cNvSpPr>
          <p:nvPr/>
        </p:nvSpPr>
        <p:spPr bwMode="auto">
          <a:xfrm>
            <a:off x="500063" y="3786190"/>
            <a:ext cx="8143875" cy="1754326"/>
          </a:xfrm>
          <a:prstGeom prst="rect">
            <a:avLst/>
          </a:prstGeom>
          <a:noFill/>
          <a:ln w="9525">
            <a:noFill/>
            <a:miter lim="800000"/>
            <a:headEnd/>
            <a:tailEnd/>
          </a:ln>
        </p:spPr>
        <p:txBody>
          <a:bodyPr wrap="square">
            <a:spAutoFit/>
          </a:bodyPr>
          <a:lstStyle/>
          <a:p>
            <a:pPr>
              <a:lnSpc>
                <a:spcPct val="120000"/>
              </a:lnSpc>
            </a:pPr>
            <a:r>
              <a:rPr lang="zh-CN" altLang="en-US" dirty="0">
                <a:solidFill>
                  <a:srgbClr val="000000"/>
                </a:solidFill>
                <a:sym typeface="Arial" pitchFamily="34" charset="0"/>
              </a:rPr>
              <a:t>★ 试验工况</a:t>
            </a:r>
            <a:endParaRPr lang="en-US" altLang="zh-CN" dirty="0">
              <a:solidFill>
                <a:srgbClr val="000000"/>
              </a:solidFill>
              <a:sym typeface="Arial" pitchFamily="34" charset="0"/>
            </a:endParaRPr>
          </a:p>
          <a:p>
            <a:pPr>
              <a:lnSpc>
                <a:spcPct val="120000"/>
              </a:lnSpc>
            </a:pPr>
            <a:r>
              <a:rPr lang="en-US" altLang="zh-CN" dirty="0">
                <a:solidFill>
                  <a:srgbClr val="000000"/>
                </a:solidFill>
                <a:sym typeface="Arial" pitchFamily="34" charset="0"/>
              </a:rPr>
              <a:t>     </a:t>
            </a:r>
            <a:r>
              <a:rPr lang="zh-CN" altLang="en-US" dirty="0" smtClean="0">
                <a:solidFill>
                  <a:srgbClr val="000000"/>
                </a:solidFill>
                <a:sym typeface="Arial" pitchFamily="34" charset="0"/>
              </a:rPr>
              <a:t>●车辆剩余电量（</a:t>
            </a:r>
            <a:r>
              <a:rPr lang="en-US" altLang="zh-CN" dirty="0" smtClean="0">
                <a:solidFill>
                  <a:srgbClr val="000000"/>
                </a:solidFill>
                <a:sym typeface="Arial" pitchFamily="34" charset="0"/>
              </a:rPr>
              <a:t>SOC</a:t>
            </a:r>
            <a:r>
              <a:rPr lang="zh-CN" altLang="en-US" dirty="0" smtClean="0">
                <a:solidFill>
                  <a:srgbClr val="000000"/>
                </a:solidFill>
                <a:sym typeface="Arial" pitchFamily="34" charset="0"/>
              </a:rPr>
              <a:t>）在额定电量的</a:t>
            </a:r>
            <a:r>
              <a:rPr lang="en-US" altLang="zh-CN" dirty="0" smtClean="0">
                <a:solidFill>
                  <a:srgbClr val="000000"/>
                </a:solidFill>
                <a:sym typeface="Arial" pitchFamily="34" charset="0"/>
              </a:rPr>
              <a:t>20%~80%</a:t>
            </a:r>
            <a:r>
              <a:rPr lang="zh-CN" altLang="en-US" dirty="0" smtClean="0">
                <a:solidFill>
                  <a:srgbClr val="000000"/>
                </a:solidFill>
                <a:sym typeface="Arial" pitchFamily="34" charset="0"/>
              </a:rPr>
              <a:t>；</a:t>
            </a:r>
            <a:endParaRPr lang="en-US" dirty="0">
              <a:solidFill>
                <a:srgbClr val="000000"/>
              </a:solidFill>
              <a:sym typeface="Arial" pitchFamily="34" charset="0"/>
            </a:endParaRPr>
          </a:p>
          <a:p>
            <a:pPr>
              <a:lnSpc>
                <a:spcPct val="120000"/>
              </a:lnSpc>
            </a:pPr>
            <a:r>
              <a:rPr lang="en-US" dirty="0">
                <a:solidFill>
                  <a:srgbClr val="000000"/>
                </a:solidFill>
                <a:sym typeface="Arial" pitchFamily="34" charset="0"/>
              </a:rPr>
              <a:t>     </a:t>
            </a:r>
            <a:r>
              <a:rPr lang="zh-CN" altLang="en-US" dirty="0" smtClean="0">
                <a:solidFill>
                  <a:srgbClr val="000000"/>
                </a:solidFill>
                <a:sym typeface="Arial" pitchFamily="34" charset="0"/>
              </a:rPr>
              <a:t>●若电流消耗可调，则电流消耗至少调至额定值的</a:t>
            </a:r>
            <a:r>
              <a:rPr lang="en-US" altLang="zh-CN" dirty="0" smtClean="0">
                <a:solidFill>
                  <a:srgbClr val="000000"/>
                </a:solidFill>
                <a:sym typeface="Arial" pitchFamily="34" charset="0"/>
              </a:rPr>
              <a:t>80%</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pPr>
              <a:lnSpc>
                <a:spcPct val="120000"/>
              </a:lnSpc>
            </a:pPr>
            <a:r>
              <a:rPr lang="en-US" dirty="0">
                <a:solidFill>
                  <a:srgbClr val="000000"/>
                </a:solidFill>
                <a:sym typeface="Arial" pitchFamily="34" charset="0"/>
              </a:rPr>
              <a:t> </a:t>
            </a:r>
            <a:r>
              <a:rPr lang="en-US" dirty="0" smtClean="0">
                <a:solidFill>
                  <a:srgbClr val="000000"/>
                </a:solidFill>
                <a:sym typeface="Arial" pitchFamily="34" charset="0"/>
              </a:rPr>
              <a:t>    </a:t>
            </a:r>
            <a:r>
              <a:rPr lang="zh-CN" altLang="en-US" dirty="0" smtClean="0">
                <a:solidFill>
                  <a:srgbClr val="000000"/>
                </a:solidFill>
                <a:sym typeface="Arial" pitchFamily="34" charset="0"/>
              </a:rPr>
              <a:t>●车辆处于充电状态，静止且发动机关闭；</a:t>
            </a:r>
            <a:endParaRPr lang="en-US" altLang="zh-CN" dirty="0" smtClean="0">
              <a:solidFill>
                <a:srgbClr val="000000"/>
              </a:solidFill>
              <a:sym typeface="Arial" pitchFamily="34" charset="0"/>
            </a:endParaRPr>
          </a:p>
          <a:p>
            <a:pPr>
              <a:lnSpc>
                <a:spcPct val="120000"/>
              </a:lnSpc>
            </a:pPr>
            <a:r>
              <a:rPr lang="en-US" dirty="0">
                <a:solidFill>
                  <a:srgbClr val="000000"/>
                </a:solidFill>
                <a:sym typeface="Arial" pitchFamily="34" charset="0"/>
              </a:rPr>
              <a:t> </a:t>
            </a:r>
            <a:r>
              <a:rPr lang="en-US" dirty="0" smtClean="0">
                <a:solidFill>
                  <a:srgbClr val="000000"/>
                </a:solidFill>
                <a:sym typeface="Arial" pitchFamily="34" charset="0"/>
              </a:rPr>
              <a:t>    </a:t>
            </a:r>
            <a:r>
              <a:rPr lang="zh-CN" altLang="en-US" dirty="0" smtClean="0">
                <a:solidFill>
                  <a:srgbClr val="000000"/>
                </a:solidFill>
                <a:sym typeface="Arial" pitchFamily="34" charset="0"/>
              </a:rPr>
              <a:t>●关闭其他所有可能被驾驶员长时开启的电气设备。</a:t>
            </a:r>
            <a:endParaRPr lang="en-US" altLang="zh-CN" dirty="0">
              <a:solidFill>
                <a:srgbClr val="000000"/>
              </a:solidFill>
              <a:sym typeface="Arial" pitchFamily="34" charset="0"/>
            </a:endParaRPr>
          </a:p>
        </p:txBody>
      </p:sp>
      <p:sp>
        <p:nvSpPr>
          <p:cNvPr id="5" name="矩形 4"/>
          <p:cNvSpPr/>
          <p:nvPr/>
        </p:nvSpPr>
        <p:spPr>
          <a:xfrm>
            <a:off x="428596" y="5643578"/>
            <a:ext cx="7858180" cy="391710"/>
          </a:xfrm>
          <a:prstGeom prst="rect">
            <a:avLst/>
          </a:prstGeom>
        </p:spPr>
        <p:txBody>
          <a:bodyPr wrap="square">
            <a:spAutoFit/>
          </a:bodyPr>
          <a:lstStyle/>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试验布置要求</a:t>
            </a:r>
            <a:endParaRPr lang="en-US" altLang="zh-CN" dirty="0" smtClean="0">
              <a:solidFill>
                <a:srgbClr val="000000"/>
              </a:solidFill>
              <a:sym typeface="Arial" pitchFamily="34" charset="0"/>
            </a:endParaRPr>
          </a:p>
        </p:txBody>
      </p:sp>
      <p:sp>
        <p:nvSpPr>
          <p:cNvPr id="6"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en-US" altLang="zh-CN" sz="2000" b="1" dirty="0" smtClean="0">
                <a:solidFill>
                  <a:srgbClr val="000000"/>
                </a:solidFill>
                <a:latin typeface="Times New Roman" pitchFamily="18" charset="0"/>
                <a:sym typeface="Times New Roman" pitchFamily="18" charset="0"/>
              </a:rPr>
              <a:t>AC/DC</a:t>
            </a:r>
            <a:r>
              <a:rPr lang="zh-CN" altLang="en-US" sz="2000" b="1" dirty="0" smtClean="0">
                <a:solidFill>
                  <a:srgbClr val="000000"/>
                </a:solidFill>
                <a:latin typeface="Times New Roman" pitchFamily="18" charset="0"/>
                <a:sym typeface="Times New Roman" pitchFamily="18" charset="0"/>
              </a:rPr>
              <a:t>电源端口传导骚扰</a:t>
            </a:r>
            <a:endParaRPr lang="zh-CN" altLang="en-US" sz="2000" kern="1200" dirty="0" smtClean="0">
              <a:solidFill>
                <a:schemeClr val="tx1"/>
              </a:solidFill>
              <a:latin typeface="Calibri" pitchFamily="34" charset="0"/>
              <a:ea typeface="黑体" pitchFamily="49" charset="-122"/>
              <a:cs typeface="+mn-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a:srcRect/>
          <a:stretch>
            <a:fillRect/>
          </a:stretch>
        </p:blipFill>
        <p:spPr bwMode="auto">
          <a:xfrm>
            <a:off x="142844" y="1285860"/>
            <a:ext cx="5191125" cy="4543425"/>
          </a:xfrm>
          <a:prstGeom prst="rect">
            <a:avLst/>
          </a:prstGeom>
          <a:noFill/>
          <a:ln w="9525">
            <a:noFill/>
            <a:miter lim="800000"/>
            <a:headEnd/>
            <a:tailEnd/>
          </a:ln>
          <a:effectLst/>
        </p:spPr>
      </p:pic>
      <p:pic>
        <p:nvPicPr>
          <p:cNvPr id="14338" name="Picture 2"/>
          <p:cNvPicPr>
            <a:picLocks noChangeAspect="1" noChangeArrowheads="1"/>
          </p:cNvPicPr>
          <p:nvPr/>
        </p:nvPicPr>
        <p:blipFill>
          <a:blip r:embed="rId3"/>
          <a:srcRect/>
          <a:stretch>
            <a:fillRect/>
          </a:stretch>
        </p:blipFill>
        <p:spPr bwMode="auto">
          <a:xfrm>
            <a:off x="5643570" y="1500174"/>
            <a:ext cx="3143272" cy="2428892"/>
          </a:xfrm>
          <a:prstGeom prst="rect">
            <a:avLst/>
          </a:prstGeom>
          <a:noFill/>
          <a:ln w="9525">
            <a:noFill/>
            <a:miter lim="800000"/>
            <a:headEnd/>
            <a:tailEnd/>
          </a:ln>
          <a:effectLst/>
        </p:spPr>
      </p:pic>
      <p:sp>
        <p:nvSpPr>
          <p:cNvPr id="5"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en-US" altLang="zh-CN" sz="2000" b="1" dirty="0" smtClean="0">
                <a:solidFill>
                  <a:srgbClr val="000000"/>
                </a:solidFill>
                <a:latin typeface="Times New Roman" pitchFamily="18" charset="0"/>
                <a:sym typeface="Times New Roman" pitchFamily="18" charset="0"/>
              </a:rPr>
              <a:t>AC/DC</a:t>
            </a:r>
            <a:r>
              <a:rPr lang="zh-CN" altLang="en-US" sz="2000" b="1" dirty="0" smtClean="0">
                <a:solidFill>
                  <a:srgbClr val="000000"/>
                </a:solidFill>
                <a:latin typeface="Times New Roman" pitchFamily="18" charset="0"/>
                <a:sym typeface="Times New Roman" pitchFamily="18" charset="0"/>
              </a:rPr>
              <a:t>电源端口传导骚扰</a:t>
            </a:r>
            <a:endParaRPr lang="zh-CN" altLang="en-US" sz="2000" kern="1200" dirty="0" smtClean="0">
              <a:solidFill>
                <a:schemeClr val="tx1"/>
              </a:solidFill>
              <a:latin typeface="Calibri" pitchFamily="34" charset="0"/>
              <a:ea typeface="黑体" pitchFamily="49" charset="-122"/>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0034" y="1214422"/>
            <a:ext cx="7858180" cy="391710"/>
          </a:xfrm>
          <a:prstGeom prst="rect">
            <a:avLst/>
          </a:prstGeom>
        </p:spPr>
        <p:txBody>
          <a:bodyPr wrap="square">
            <a:spAutoFit/>
          </a:bodyPr>
          <a:lstStyle/>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试验照片</a:t>
            </a:r>
            <a:endParaRPr lang="en-US" altLang="zh-CN" dirty="0" smtClean="0">
              <a:solidFill>
                <a:srgbClr val="000000"/>
              </a:solidFill>
              <a:sym typeface="Arial" pitchFamily="34" charset="0"/>
            </a:endParaRPr>
          </a:p>
        </p:txBody>
      </p:sp>
      <p:pic>
        <p:nvPicPr>
          <p:cNvPr id="13313" name="Picture 1"/>
          <p:cNvPicPr>
            <a:picLocks noChangeAspect="1" noChangeArrowheads="1"/>
          </p:cNvPicPr>
          <p:nvPr/>
        </p:nvPicPr>
        <p:blipFill>
          <a:blip r:embed="rId2"/>
          <a:srcRect/>
          <a:stretch>
            <a:fillRect/>
          </a:stretch>
        </p:blipFill>
        <p:spPr bwMode="auto">
          <a:xfrm>
            <a:off x="1785918" y="1785926"/>
            <a:ext cx="5543564" cy="4066392"/>
          </a:xfrm>
          <a:prstGeom prst="rect">
            <a:avLst/>
          </a:prstGeom>
          <a:noFill/>
          <a:ln w="9525">
            <a:noFill/>
            <a:miter lim="800000"/>
            <a:headEnd/>
            <a:tailEnd/>
          </a:ln>
          <a:effectLst/>
        </p:spPr>
      </p:pic>
      <p:sp>
        <p:nvSpPr>
          <p:cNvPr id="4"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en-US" altLang="zh-CN" sz="2000" b="1" dirty="0" smtClean="0">
                <a:solidFill>
                  <a:srgbClr val="000000"/>
                </a:solidFill>
                <a:latin typeface="Times New Roman" pitchFamily="18" charset="0"/>
                <a:sym typeface="Times New Roman" pitchFamily="18" charset="0"/>
              </a:rPr>
              <a:t>AC/DC</a:t>
            </a:r>
            <a:r>
              <a:rPr lang="zh-CN" altLang="en-US" sz="2000" b="1" dirty="0" smtClean="0">
                <a:solidFill>
                  <a:srgbClr val="000000"/>
                </a:solidFill>
                <a:latin typeface="Times New Roman" pitchFamily="18" charset="0"/>
                <a:sym typeface="Times New Roman" pitchFamily="18" charset="0"/>
              </a:rPr>
              <a:t>电源端口传导骚扰</a:t>
            </a:r>
            <a:endParaRPr lang="zh-CN" altLang="en-US" sz="2000" kern="1200" dirty="0" smtClean="0">
              <a:solidFill>
                <a:schemeClr val="tx1"/>
              </a:solidFill>
              <a:latin typeface="Calibri" pitchFamily="34" charset="0"/>
              <a:ea typeface="黑体" pitchFamily="49" charset="-122"/>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28625" y="1142984"/>
            <a:ext cx="8143875" cy="1127125"/>
          </a:xfrm>
          <a:prstGeom prst="rect">
            <a:avLst/>
          </a:prstGeom>
          <a:noFill/>
          <a:ln w="9525">
            <a:noFill/>
            <a:miter lim="800000"/>
            <a:headEnd/>
            <a:tailEnd/>
          </a:ln>
        </p:spPr>
        <p:txBody>
          <a:bodyPr>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5.</a:t>
            </a:r>
            <a:r>
              <a:rPr lang="zh-CN" altLang="en-US" sz="2000" b="1" dirty="0" smtClean="0">
                <a:solidFill>
                  <a:srgbClr val="000000"/>
                </a:solidFill>
                <a:latin typeface="Times New Roman" pitchFamily="18" charset="0"/>
                <a:sym typeface="Times New Roman" pitchFamily="18" charset="0"/>
              </a:rPr>
              <a:t>电信</a:t>
            </a:r>
            <a:r>
              <a:rPr lang="en-US" altLang="zh-CN" sz="2000" b="1" dirty="0" smtClean="0">
                <a:solidFill>
                  <a:srgbClr val="000000"/>
                </a:solidFill>
                <a:latin typeface="Times New Roman" pitchFamily="18" charset="0"/>
                <a:sym typeface="Times New Roman" pitchFamily="18" charset="0"/>
              </a:rPr>
              <a:t>/</a:t>
            </a:r>
            <a:r>
              <a:rPr lang="zh-CN" altLang="en-US" sz="2000" b="1" dirty="0" smtClean="0">
                <a:solidFill>
                  <a:srgbClr val="000000"/>
                </a:solidFill>
                <a:latin typeface="Times New Roman" pitchFamily="18" charset="0"/>
                <a:sym typeface="Times New Roman" pitchFamily="18" charset="0"/>
              </a:rPr>
              <a:t>网络端口传导骚扰</a:t>
            </a:r>
            <a:endParaRPr lang="en-US" sz="2000" b="1"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latin typeface="Times New Roman" pitchFamily="18" charset="0"/>
                <a:sym typeface="Times New Roman" pitchFamily="18" charset="0"/>
              </a:rPr>
              <a:t> ★ 引用标准：</a:t>
            </a:r>
            <a:r>
              <a:rPr lang="en-US" altLang="zh-CN" dirty="0" smtClean="0">
                <a:solidFill>
                  <a:srgbClr val="000000"/>
                </a:solidFill>
                <a:latin typeface="Times New Roman" pitchFamily="18" charset="0"/>
                <a:sym typeface="Times New Roman" pitchFamily="18" charset="0"/>
              </a:rPr>
              <a:t>IEC61000-6-3</a:t>
            </a:r>
            <a:endParaRPr lang="zh-CN" altLang="en-US"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latin typeface="Times New Roman" pitchFamily="18" charset="0"/>
                <a:sym typeface="Times New Roman" pitchFamily="18" charset="0"/>
              </a:rPr>
              <a:t> </a:t>
            </a:r>
            <a:r>
              <a:rPr lang="zh-CN" altLang="en-US" dirty="0">
                <a:solidFill>
                  <a:srgbClr val="000000"/>
                </a:solidFill>
                <a:latin typeface="Times New Roman" pitchFamily="18" charset="0"/>
                <a:sym typeface="Times New Roman" pitchFamily="18" charset="0"/>
              </a:rPr>
              <a:t>★ 标准</a:t>
            </a:r>
            <a:r>
              <a:rPr lang="zh-CN" altLang="en-US" dirty="0" smtClean="0">
                <a:solidFill>
                  <a:srgbClr val="000000"/>
                </a:solidFill>
                <a:latin typeface="Times New Roman" pitchFamily="18" charset="0"/>
                <a:sym typeface="Times New Roman" pitchFamily="18" charset="0"/>
              </a:rPr>
              <a:t>限值：</a:t>
            </a:r>
            <a:endParaRPr lang="zh-CN" altLang="en-US" b="1" dirty="0">
              <a:solidFill>
                <a:srgbClr val="000000"/>
              </a:solidFill>
              <a:sym typeface="Arial" pitchFamily="34" charset="0"/>
            </a:endParaRPr>
          </a:p>
        </p:txBody>
      </p:sp>
      <p:sp>
        <p:nvSpPr>
          <p:cNvPr id="3"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b="1" kern="1200" dirty="0" smtClean="0">
                <a:solidFill>
                  <a:srgbClr val="000000"/>
                </a:solidFill>
                <a:latin typeface="Times New Roman" pitchFamily="18" charset="0"/>
                <a:ea typeface="黑体" pitchFamily="49" charset="-122"/>
                <a:cs typeface="+mj-cs"/>
                <a:sym typeface="Times New Roman" pitchFamily="18" charset="0"/>
              </a:rPr>
              <a:t>电信</a:t>
            </a:r>
            <a:r>
              <a:rPr lang="en-US" altLang="zh-CN" sz="2000" b="1" kern="1200" dirty="0" smtClean="0">
                <a:solidFill>
                  <a:srgbClr val="000000"/>
                </a:solidFill>
                <a:latin typeface="Times New Roman" pitchFamily="18" charset="0"/>
                <a:ea typeface="黑体" pitchFamily="49" charset="-122"/>
                <a:cs typeface="+mj-cs"/>
                <a:sym typeface="Times New Roman" pitchFamily="18" charset="0"/>
              </a:rPr>
              <a:t>/</a:t>
            </a:r>
            <a:r>
              <a:rPr lang="zh-CN" altLang="en-US" sz="2000" b="1" kern="1200" dirty="0" smtClean="0">
                <a:solidFill>
                  <a:srgbClr val="000000"/>
                </a:solidFill>
                <a:latin typeface="Times New Roman" pitchFamily="18" charset="0"/>
                <a:ea typeface="黑体" pitchFamily="49" charset="-122"/>
                <a:cs typeface="+mj-cs"/>
                <a:sym typeface="Times New Roman" pitchFamily="18" charset="0"/>
              </a:rPr>
              <a:t>网络</a:t>
            </a:r>
            <a:r>
              <a:rPr lang="zh-CN" altLang="en-US" sz="2000" b="1" dirty="0" smtClean="0">
                <a:solidFill>
                  <a:srgbClr val="000000"/>
                </a:solidFill>
                <a:latin typeface="Times New Roman" pitchFamily="18" charset="0"/>
                <a:sym typeface="Times New Roman" pitchFamily="18" charset="0"/>
              </a:rPr>
              <a:t>端口传导骚扰</a:t>
            </a:r>
            <a:endParaRPr lang="zh-CN" altLang="en-US" sz="2000" kern="1200" dirty="0" smtClean="0">
              <a:solidFill>
                <a:schemeClr val="tx1"/>
              </a:solidFill>
              <a:latin typeface="Calibri" pitchFamily="34" charset="0"/>
              <a:ea typeface="黑体" pitchFamily="49" charset="-122"/>
              <a:cs typeface="+mn-cs"/>
            </a:endParaRPr>
          </a:p>
        </p:txBody>
      </p:sp>
      <p:sp>
        <p:nvSpPr>
          <p:cNvPr id="7" name="矩形 6"/>
          <p:cNvSpPr/>
          <p:nvPr/>
        </p:nvSpPr>
        <p:spPr>
          <a:xfrm>
            <a:off x="3286116" y="2285992"/>
            <a:ext cx="2571768" cy="276999"/>
          </a:xfrm>
          <a:prstGeom prst="rect">
            <a:avLst/>
          </a:prstGeom>
        </p:spPr>
        <p:txBody>
          <a:bodyPr wrap="square">
            <a:spAutoFit/>
          </a:bodyPr>
          <a:lstStyle/>
          <a:p>
            <a:r>
              <a:rPr lang="zh-CN" altLang="en-US" sz="1200" dirty="0" smtClean="0"/>
              <a:t>表    电信</a:t>
            </a:r>
            <a:r>
              <a:rPr lang="en-US" altLang="zh-CN" sz="1200" dirty="0" smtClean="0"/>
              <a:t>/</a:t>
            </a:r>
            <a:r>
              <a:rPr lang="zh-CN" altLang="en-US" sz="1200" dirty="0" smtClean="0"/>
              <a:t>网络端口传导骚扰限值</a:t>
            </a:r>
            <a:endParaRPr lang="zh-CN" altLang="en-US" sz="1200" dirty="0"/>
          </a:p>
        </p:txBody>
      </p:sp>
      <p:pic>
        <p:nvPicPr>
          <p:cNvPr id="1026" name="Picture 2"/>
          <p:cNvPicPr>
            <a:picLocks noChangeAspect="1" noChangeArrowheads="1"/>
          </p:cNvPicPr>
          <p:nvPr/>
        </p:nvPicPr>
        <p:blipFill>
          <a:blip r:embed="rId2"/>
          <a:srcRect/>
          <a:stretch>
            <a:fillRect/>
          </a:stretch>
        </p:blipFill>
        <p:spPr bwMode="auto">
          <a:xfrm>
            <a:off x="714348" y="3071810"/>
            <a:ext cx="7841784" cy="1928826"/>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p:cNvPicPr>
            <a:picLocks noChangeAspect="1" noChangeArrowheads="1"/>
          </p:cNvPicPr>
          <p:nvPr/>
        </p:nvPicPr>
        <p:blipFill>
          <a:blip r:embed="rId2"/>
          <a:srcRect/>
          <a:stretch>
            <a:fillRect/>
          </a:stretch>
        </p:blipFill>
        <p:spPr bwMode="auto">
          <a:xfrm>
            <a:off x="671513" y="2281238"/>
            <a:ext cx="7800975" cy="1219200"/>
          </a:xfrm>
          <a:prstGeom prst="rect">
            <a:avLst/>
          </a:prstGeom>
          <a:noFill/>
          <a:ln w="9525">
            <a:noFill/>
            <a:miter lim="800000"/>
            <a:headEnd/>
            <a:tailEnd/>
          </a:ln>
          <a:effectLst/>
        </p:spPr>
      </p:pic>
      <p:sp>
        <p:nvSpPr>
          <p:cNvPr id="3" name="矩形 6"/>
          <p:cNvSpPr>
            <a:spLocks noChangeArrowheads="1"/>
          </p:cNvSpPr>
          <p:nvPr/>
        </p:nvSpPr>
        <p:spPr bwMode="auto">
          <a:xfrm>
            <a:off x="500063" y="1071546"/>
            <a:ext cx="7929562" cy="1089529"/>
          </a:xfrm>
          <a:prstGeom prst="rect">
            <a:avLst/>
          </a:prstGeom>
          <a:noFill/>
          <a:ln w="9525">
            <a:noFill/>
            <a:miter lim="800000"/>
            <a:headEnd/>
            <a:tailEnd/>
          </a:ln>
        </p:spPr>
        <p:txBody>
          <a:bodyPr wrap="square">
            <a:spAutoFit/>
          </a:bodyPr>
          <a:lstStyle/>
          <a:p>
            <a:pPr>
              <a:lnSpc>
                <a:spcPct val="120000"/>
              </a:lnSpc>
            </a:pPr>
            <a:r>
              <a:rPr lang="zh-CN" altLang="en-US" dirty="0">
                <a:solidFill>
                  <a:srgbClr val="000000"/>
                </a:solidFill>
                <a:sym typeface="Arial" pitchFamily="34" charset="0"/>
              </a:rPr>
              <a:t>★ 接收机</a:t>
            </a:r>
            <a:r>
              <a:rPr lang="zh-CN" altLang="en-US" dirty="0" smtClean="0">
                <a:solidFill>
                  <a:srgbClr val="000000"/>
                </a:solidFill>
                <a:sym typeface="Arial" pitchFamily="34" charset="0"/>
              </a:rPr>
              <a:t>设置</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●预扫：峰值和平均值检波器；</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●终测：准峰值和平均值检波器；</a:t>
            </a:r>
            <a:endParaRPr lang="en-US" dirty="0">
              <a:solidFill>
                <a:srgbClr val="000000"/>
              </a:solidFill>
              <a:sym typeface="Arial" pitchFamily="34" charset="0"/>
            </a:endParaRPr>
          </a:p>
        </p:txBody>
      </p:sp>
      <p:sp>
        <p:nvSpPr>
          <p:cNvPr id="4" name="矩形 8"/>
          <p:cNvSpPr>
            <a:spLocks noChangeArrowheads="1"/>
          </p:cNvSpPr>
          <p:nvPr/>
        </p:nvSpPr>
        <p:spPr bwMode="auto">
          <a:xfrm>
            <a:off x="500063" y="3786190"/>
            <a:ext cx="8143875" cy="1754326"/>
          </a:xfrm>
          <a:prstGeom prst="rect">
            <a:avLst/>
          </a:prstGeom>
          <a:noFill/>
          <a:ln w="9525">
            <a:noFill/>
            <a:miter lim="800000"/>
            <a:headEnd/>
            <a:tailEnd/>
          </a:ln>
        </p:spPr>
        <p:txBody>
          <a:bodyPr wrap="square">
            <a:spAutoFit/>
          </a:bodyPr>
          <a:lstStyle/>
          <a:p>
            <a:pPr>
              <a:lnSpc>
                <a:spcPct val="120000"/>
              </a:lnSpc>
            </a:pPr>
            <a:r>
              <a:rPr lang="zh-CN" altLang="en-US" dirty="0">
                <a:solidFill>
                  <a:srgbClr val="000000"/>
                </a:solidFill>
                <a:sym typeface="Arial" pitchFamily="34" charset="0"/>
              </a:rPr>
              <a:t>★ 试验工况</a:t>
            </a:r>
            <a:endParaRPr lang="en-US" altLang="zh-CN" dirty="0">
              <a:solidFill>
                <a:srgbClr val="000000"/>
              </a:solidFill>
              <a:sym typeface="Arial" pitchFamily="34" charset="0"/>
            </a:endParaRPr>
          </a:p>
          <a:p>
            <a:pPr>
              <a:lnSpc>
                <a:spcPct val="120000"/>
              </a:lnSpc>
            </a:pPr>
            <a:r>
              <a:rPr lang="en-US" altLang="zh-CN" dirty="0">
                <a:solidFill>
                  <a:srgbClr val="000000"/>
                </a:solidFill>
                <a:sym typeface="Arial" pitchFamily="34" charset="0"/>
              </a:rPr>
              <a:t>     </a:t>
            </a:r>
            <a:r>
              <a:rPr lang="zh-CN" altLang="en-US" dirty="0" smtClean="0">
                <a:solidFill>
                  <a:srgbClr val="000000"/>
                </a:solidFill>
                <a:sym typeface="Arial" pitchFamily="34" charset="0"/>
              </a:rPr>
              <a:t>●车辆剩余电量（</a:t>
            </a:r>
            <a:r>
              <a:rPr lang="en-US" altLang="zh-CN" dirty="0" smtClean="0">
                <a:solidFill>
                  <a:srgbClr val="000000"/>
                </a:solidFill>
                <a:sym typeface="Arial" pitchFamily="34" charset="0"/>
              </a:rPr>
              <a:t>SOC</a:t>
            </a:r>
            <a:r>
              <a:rPr lang="zh-CN" altLang="en-US" dirty="0" smtClean="0">
                <a:solidFill>
                  <a:srgbClr val="000000"/>
                </a:solidFill>
                <a:sym typeface="Arial" pitchFamily="34" charset="0"/>
              </a:rPr>
              <a:t>）在额定电量的</a:t>
            </a:r>
            <a:r>
              <a:rPr lang="en-US" altLang="zh-CN" dirty="0" smtClean="0">
                <a:solidFill>
                  <a:srgbClr val="000000"/>
                </a:solidFill>
                <a:sym typeface="Arial" pitchFamily="34" charset="0"/>
              </a:rPr>
              <a:t>20%~80%</a:t>
            </a:r>
            <a:r>
              <a:rPr lang="zh-CN" altLang="en-US" dirty="0" smtClean="0">
                <a:solidFill>
                  <a:srgbClr val="000000"/>
                </a:solidFill>
                <a:sym typeface="Arial" pitchFamily="34" charset="0"/>
              </a:rPr>
              <a:t>；</a:t>
            </a:r>
            <a:endParaRPr lang="en-US" dirty="0">
              <a:solidFill>
                <a:srgbClr val="000000"/>
              </a:solidFill>
              <a:sym typeface="Arial" pitchFamily="34" charset="0"/>
            </a:endParaRPr>
          </a:p>
          <a:p>
            <a:pPr>
              <a:lnSpc>
                <a:spcPct val="120000"/>
              </a:lnSpc>
            </a:pPr>
            <a:r>
              <a:rPr lang="en-US" dirty="0">
                <a:solidFill>
                  <a:srgbClr val="000000"/>
                </a:solidFill>
                <a:sym typeface="Arial" pitchFamily="34" charset="0"/>
              </a:rPr>
              <a:t>     </a:t>
            </a:r>
            <a:r>
              <a:rPr lang="zh-CN" altLang="en-US" dirty="0" smtClean="0">
                <a:solidFill>
                  <a:srgbClr val="000000"/>
                </a:solidFill>
                <a:sym typeface="Arial" pitchFamily="34" charset="0"/>
              </a:rPr>
              <a:t>●若电流消耗可调，则电流消耗至少调至额定值的</a:t>
            </a:r>
            <a:r>
              <a:rPr lang="en-US" altLang="zh-CN" dirty="0" smtClean="0">
                <a:solidFill>
                  <a:srgbClr val="000000"/>
                </a:solidFill>
                <a:sym typeface="Arial" pitchFamily="34" charset="0"/>
              </a:rPr>
              <a:t>80%</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pPr>
              <a:lnSpc>
                <a:spcPct val="120000"/>
              </a:lnSpc>
            </a:pPr>
            <a:r>
              <a:rPr lang="en-US" dirty="0">
                <a:solidFill>
                  <a:srgbClr val="000000"/>
                </a:solidFill>
                <a:sym typeface="Arial" pitchFamily="34" charset="0"/>
              </a:rPr>
              <a:t> </a:t>
            </a:r>
            <a:r>
              <a:rPr lang="en-US" dirty="0" smtClean="0">
                <a:solidFill>
                  <a:srgbClr val="000000"/>
                </a:solidFill>
                <a:sym typeface="Arial" pitchFamily="34" charset="0"/>
              </a:rPr>
              <a:t>    </a:t>
            </a:r>
            <a:r>
              <a:rPr lang="zh-CN" altLang="en-US" dirty="0" smtClean="0">
                <a:solidFill>
                  <a:srgbClr val="000000"/>
                </a:solidFill>
                <a:sym typeface="Arial" pitchFamily="34" charset="0"/>
              </a:rPr>
              <a:t>●车辆处于充电状态，静止且发动机关闭；</a:t>
            </a:r>
            <a:endParaRPr lang="en-US" altLang="zh-CN" dirty="0" smtClean="0">
              <a:solidFill>
                <a:srgbClr val="000000"/>
              </a:solidFill>
              <a:sym typeface="Arial" pitchFamily="34" charset="0"/>
            </a:endParaRPr>
          </a:p>
          <a:p>
            <a:pPr>
              <a:lnSpc>
                <a:spcPct val="120000"/>
              </a:lnSpc>
            </a:pPr>
            <a:r>
              <a:rPr lang="en-US" dirty="0">
                <a:solidFill>
                  <a:srgbClr val="000000"/>
                </a:solidFill>
                <a:sym typeface="Arial" pitchFamily="34" charset="0"/>
              </a:rPr>
              <a:t> </a:t>
            </a:r>
            <a:r>
              <a:rPr lang="en-US" dirty="0" smtClean="0">
                <a:solidFill>
                  <a:srgbClr val="000000"/>
                </a:solidFill>
                <a:sym typeface="Arial" pitchFamily="34" charset="0"/>
              </a:rPr>
              <a:t>    </a:t>
            </a:r>
            <a:r>
              <a:rPr lang="zh-CN" altLang="en-US" dirty="0" smtClean="0">
                <a:solidFill>
                  <a:srgbClr val="000000"/>
                </a:solidFill>
                <a:sym typeface="Arial" pitchFamily="34" charset="0"/>
              </a:rPr>
              <a:t>●关闭其他所有可能被驾驶员长时开启的电气设备。</a:t>
            </a:r>
            <a:endParaRPr lang="en-US" altLang="zh-CN" dirty="0">
              <a:solidFill>
                <a:srgbClr val="000000"/>
              </a:solidFill>
              <a:sym typeface="Arial" pitchFamily="34" charset="0"/>
            </a:endParaRPr>
          </a:p>
        </p:txBody>
      </p:sp>
      <p:sp>
        <p:nvSpPr>
          <p:cNvPr id="5" name="矩形 4"/>
          <p:cNvSpPr/>
          <p:nvPr/>
        </p:nvSpPr>
        <p:spPr>
          <a:xfrm>
            <a:off x="428596" y="5643578"/>
            <a:ext cx="7858180" cy="391710"/>
          </a:xfrm>
          <a:prstGeom prst="rect">
            <a:avLst/>
          </a:prstGeom>
        </p:spPr>
        <p:txBody>
          <a:bodyPr wrap="square">
            <a:spAutoFit/>
          </a:bodyPr>
          <a:lstStyle/>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试验布置要求</a:t>
            </a:r>
            <a:endParaRPr lang="en-US" altLang="zh-CN" dirty="0" smtClean="0">
              <a:solidFill>
                <a:srgbClr val="000000"/>
              </a:solidFill>
              <a:sym typeface="Arial" pitchFamily="34" charset="0"/>
            </a:endParaRPr>
          </a:p>
        </p:txBody>
      </p:sp>
      <p:sp>
        <p:nvSpPr>
          <p:cNvPr id="8"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b="1" kern="1200" dirty="0" smtClean="0">
                <a:solidFill>
                  <a:srgbClr val="000000"/>
                </a:solidFill>
                <a:latin typeface="Times New Roman" pitchFamily="18" charset="0"/>
                <a:ea typeface="黑体" pitchFamily="49" charset="-122"/>
                <a:cs typeface="+mj-cs"/>
                <a:sym typeface="Times New Roman" pitchFamily="18" charset="0"/>
              </a:rPr>
              <a:t>电信</a:t>
            </a:r>
            <a:r>
              <a:rPr lang="en-US" altLang="zh-CN" sz="2000" b="1" kern="1200" dirty="0" smtClean="0">
                <a:solidFill>
                  <a:srgbClr val="000000"/>
                </a:solidFill>
                <a:latin typeface="Times New Roman" pitchFamily="18" charset="0"/>
                <a:ea typeface="黑体" pitchFamily="49" charset="-122"/>
                <a:cs typeface="+mj-cs"/>
                <a:sym typeface="Times New Roman" pitchFamily="18" charset="0"/>
              </a:rPr>
              <a:t>/</a:t>
            </a:r>
            <a:r>
              <a:rPr lang="zh-CN" altLang="en-US" sz="2000" b="1" kern="1200" dirty="0" smtClean="0">
                <a:solidFill>
                  <a:srgbClr val="000000"/>
                </a:solidFill>
                <a:latin typeface="Times New Roman" pitchFamily="18" charset="0"/>
                <a:ea typeface="黑体" pitchFamily="49" charset="-122"/>
                <a:cs typeface="+mj-cs"/>
                <a:sym typeface="Times New Roman" pitchFamily="18" charset="0"/>
              </a:rPr>
              <a:t>网络</a:t>
            </a:r>
            <a:r>
              <a:rPr lang="zh-CN" altLang="en-US" sz="2000" b="1" dirty="0" smtClean="0">
                <a:solidFill>
                  <a:srgbClr val="000000"/>
                </a:solidFill>
                <a:latin typeface="Times New Roman" pitchFamily="18" charset="0"/>
                <a:sym typeface="Times New Roman" pitchFamily="18" charset="0"/>
              </a:rPr>
              <a:t>端口传导骚扰</a:t>
            </a:r>
            <a:endParaRPr lang="zh-CN" altLang="en-US" sz="2000" kern="1200" dirty="0" smtClean="0">
              <a:solidFill>
                <a:schemeClr val="tx1"/>
              </a:solidFill>
              <a:latin typeface="Calibri" pitchFamily="34" charset="0"/>
              <a:ea typeface="黑体" pitchFamily="49"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428750" y="1500174"/>
          <a:ext cx="6500837" cy="4714888"/>
        </p:xfrm>
        <a:graphic>
          <a:graphicData uri="http://schemas.openxmlformats.org/drawingml/2006/table">
            <a:tbl>
              <a:tblPr/>
              <a:tblGrid>
                <a:gridCol w="742444"/>
                <a:gridCol w="1287550"/>
                <a:gridCol w="2402371"/>
                <a:gridCol w="1138394"/>
                <a:gridCol w="930078"/>
              </a:tblGrid>
              <a:tr h="248152">
                <a:tc>
                  <a:txBody>
                    <a:bodyPr/>
                    <a:lstStyle/>
                    <a:p>
                      <a:pPr algn="ctr">
                        <a:spcAft>
                          <a:spcPts val="0"/>
                        </a:spcAft>
                      </a:pPr>
                      <a:r>
                        <a:rPr lang="zh-CN" sz="1200" kern="100" dirty="0">
                          <a:latin typeface="Times New Roman"/>
                          <a:ea typeface="宋体"/>
                          <a:cs typeface="Times New Roman"/>
                        </a:rPr>
                        <a:t>序号</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latin typeface="Times New Roman"/>
                          <a:ea typeface="宋体"/>
                          <a:cs typeface="Times New Roman"/>
                        </a:rPr>
                        <a:t>类别</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检测项目名称</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检验方法</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备注</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152">
                <a:tc>
                  <a:txBody>
                    <a:bodyPr/>
                    <a:lstStyle/>
                    <a:p>
                      <a:pPr algn="ctr">
                        <a:spcAft>
                          <a:spcPts val="0"/>
                        </a:spcAft>
                      </a:pPr>
                      <a:r>
                        <a:rPr lang="en-US" sz="1200" kern="100">
                          <a:latin typeface="Times New Roman"/>
                          <a:ea typeface="宋体"/>
                          <a:cs typeface="Times New Roman"/>
                        </a:rPr>
                        <a:t>1</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8">
                  <a:txBody>
                    <a:bodyPr/>
                    <a:lstStyle/>
                    <a:p>
                      <a:pPr algn="ctr">
                        <a:spcAft>
                          <a:spcPts val="0"/>
                        </a:spcAft>
                      </a:pPr>
                      <a:r>
                        <a:rPr lang="zh-CN" sz="1200" kern="100" dirty="0">
                          <a:latin typeface="Times New Roman"/>
                          <a:ea typeface="宋体"/>
                          <a:cs typeface="Times New Roman"/>
                        </a:rPr>
                        <a:t>整车</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latin typeface="Times New Roman"/>
                          <a:ea typeface="宋体"/>
                          <a:cs typeface="Times New Roman"/>
                        </a:rPr>
                        <a:t>宽带</a:t>
                      </a:r>
                      <a:r>
                        <a:rPr lang="zh-CN" sz="1200" kern="100" dirty="0" smtClean="0">
                          <a:latin typeface="Times New Roman"/>
                          <a:ea typeface="宋体"/>
                          <a:cs typeface="Times New Roman"/>
                        </a:rPr>
                        <a:t>电磁辐射骚扰</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4</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152">
                <a:tc>
                  <a:txBody>
                    <a:bodyPr/>
                    <a:lstStyle/>
                    <a:p>
                      <a:pPr algn="ctr">
                        <a:spcAft>
                          <a:spcPts val="0"/>
                        </a:spcAft>
                      </a:pPr>
                      <a:r>
                        <a:rPr lang="en-US" sz="1200" kern="100">
                          <a:latin typeface="Times New Roman"/>
                          <a:ea typeface="宋体"/>
                          <a:cs typeface="Times New Roman"/>
                        </a:rPr>
                        <a:t>2</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zh-CN" sz="1200" kern="100">
                          <a:latin typeface="Times New Roman"/>
                          <a:ea typeface="宋体"/>
                          <a:cs typeface="Times New Roman"/>
                        </a:rPr>
                        <a:t>谐波电流发射</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11</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152">
                <a:tc>
                  <a:txBody>
                    <a:bodyPr/>
                    <a:lstStyle/>
                    <a:p>
                      <a:pPr algn="ctr">
                        <a:spcAft>
                          <a:spcPts val="0"/>
                        </a:spcAft>
                      </a:pPr>
                      <a:r>
                        <a:rPr lang="en-US" sz="1200" kern="100">
                          <a:latin typeface="Times New Roman"/>
                          <a:ea typeface="宋体"/>
                          <a:cs typeface="Times New Roman"/>
                        </a:rPr>
                        <a:t>3</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zh-CN" sz="1200" kern="100">
                          <a:latin typeface="Times New Roman"/>
                          <a:ea typeface="宋体"/>
                          <a:cs typeface="Times New Roman"/>
                        </a:rPr>
                        <a:t>电压变化、电压波动和闪烁</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12</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152">
                <a:tc>
                  <a:txBody>
                    <a:bodyPr/>
                    <a:lstStyle/>
                    <a:p>
                      <a:pPr algn="ctr">
                        <a:spcAft>
                          <a:spcPts val="0"/>
                        </a:spcAft>
                      </a:pPr>
                      <a:r>
                        <a:rPr lang="en-US" sz="1200" kern="100">
                          <a:latin typeface="Times New Roman"/>
                          <a:ea typeface="宋体"/>
                          <a:cs typeface="Times New Roman"/>
                        </a:rPr>
                        <a:t>4</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en-US" sz="1200" kern="100" dirty="0">
                          <a:latin typeface="Times New Roman"/>
                          <a:ea typeface="宋体"/>
                          <a:cs typeface="Times New Roman"/>
                        </a:rPr>
                        <a:t>AC/DC</a:t>
                      </a:r>
                      <a:r>
                        <a:rPr lang="zh-CN" sz="1200" kern="100" dirty="0">
                          <a:latin typeface="Times New Roman"/>
                          <a:ea typeface="宋体"/>
                          <a:cs typeface="Times New Roman"/>
                        </a:rPr>
                        <a:t>电源端口</a:t>
                      </a:r>
                      <a:r>
                        <a:rPr lang="zh-CN" sz="1200" kern="100" dirty="0" smtClean="0">
                          <a:latin typeface="Times New Roman"/>
                          <a:ea typeface="宋体"/>
                          <a:cs typeface="Times New Roman"/>
                        </a:rPr>
                        <a:t>传导骚扰</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13</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152">
                <a:tc>
                  <a:txBody>
                    <a:bodyPr/>
                    <a:lstStyle/>
                    <a:p>
                      <a:pPr algn="ctr">
                        <a:spcAft>
                          <a:spcPts val="0"/>
                        </a:spcAft>
                      </a:pPr>
                      <a:r>
                        <a:rPr lang="en-US" sz="1200" kern="100">
                          <a:latin typeface="Times New Roman"/>
                          <a:ea typeface="宋体"/>
                          <a:cs typeface="Times New Roman"/>
                        </a:rPr>
                        <a:t>5</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zh-CN" sz="1200" kern="100" dirty="0">
                          <a:latin typeface="Times New Roman"/>
                          <a:ea typeface="宋体"/>
                          <a:cs typeface="Times New Roman"/>
                        </a:rPr>
                        <a:t>电信</a:t>
                      </a:r>
                      <a:r>
                        <a:rPr lang="en-US" sz="1200" kern="100" dirty="0">
                          <a:latin typeface="Times New Roman"/>
                          <a:ea typeface="宋体"/>
                          <a:cs typeface="Times New Roman"/>
                        </a:rPr>
                        <a:t>/</a:t>
                      </a:r>
                      <a:r>
                        <a:rPr lang="zh-CN" sz="1200" kern="100" dirty="0">
                          <a:latin typeface="Times New Roman"/>
                          <a:ea typeface="宋体"/>
                          <a:cs typeface="Times New Roman"/>
                        </a:rPr>
                        <a:t>网络端口传导骚扰</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14</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152">
                <a:tc>
                  <a:txBody>
                    <a:bodyPr/>
                    <a:lstStyle/>
                    <a:p>
                      <a:pPr algn="ctr">
                        <a:spcAft>
                          <a:spcPts val="0"/>
                        </a:spcAft>
                      </a:pPr>
                      <a:r>
                        <a:rPr lang="en-US" sz="1200" kern="100">
                          <a:latin typeface="Times New Roman"/>
                          <a:ea typeface="宋体"/>
                          <a:cs typeface="Times New Roman"/>
                        </a:rPr>
                        <a:t>6</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zh-CN" sz="1200" kern="100">
                          <a:latin typeface="Times New Roman"/>
                          <a:ea typeface="宋体"/>
                          <a:cs typeface="Times New Roman"/>
                        </a:rPr>
                        <a:t>电磁辐射抗扰度</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6</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152">
                <a:tc>
                  <a:txBody>
                    <a:bodyPr/>
                    <a:lstStyle/>
                    <a:p>
                      <a:pPr algn="ctr">
                        <a:spcAft>
                          <a:spcPts val="0"/>
                        </a:spcAft>
                      </a:pPr>
                      <a:r>
                        <a:rPr lang="en-US" sz="1200" kern="100">
                          <a:latin typeface="Times New Roman"/>
                          <a:ea typeface="宋体"/>
                          <a:cs typeface="Times New Roman"/>
                        </a:rPr>
                        <a:t>7</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zh-CN" sz="1200" kern="100">
                          <a:latin typeface="Times New Roman"/>
                          <a:ea typeface="宋体"/>
                          <a:cs typeface="Times New Roman"/>
                        </a:rPr>
                        <a:t>电快速瞬变脉冲群抗扰度</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15</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152">
                <a:tc>
                  <a:txBody>
                    <a:bodyPr/>
                    <a:lstStyle/>
                    <a:p>
                      <a:pPr algn="ctr">
                        <a:spcAft>
                          <a:spcPts val="0"/>
                        </a:spcAft>
                      </a:pPr>
                      <a:r>
                        <a:rPr lang="en-US" sz="1200" kern="100">
                          <a:latin typeface="Times New Roman"/>
                          <a:ea typeface="宋体"/>
                          <a:cs typeface="Times New Roman"/>
                        </a:rPr>
                        <a:t>8</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zh-CN" sz="1200" kern="100">
                          <a:latin typeface="Times New Roman"/>
                          <a:ea typeface="宋体"/>
                          <a:cs typeface="Times New Roman"/>
                        </a:rPr>
                        <a:t>浪涌抗扰度</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16</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152">
                <a:tc>
                  <a:txBody>
                    <a:bodyPr/>
                    <a:lstStyle/>
                    <a:p>
                      <a:pPr algn="ctr">
                        <a:spcAft>
                          <a:spcPts val="0"/>
                        </a:spcAft>
                      </a:pPr>
                      <a:r>
                        <a:rPr lang="en-US" sz="1200" kern="100">
                          <a:latin typeface="Times New Roman"/>
                          <a:ea typeface="宋体"/>
                          <a:cs typeface="Times New Roman"/>
                        </a:rPr>
                        <a:t>9</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10">
                  <a:txBody>
                    <a:bodyPr/>
                    <a:lstStyle/>
                    <a:p>
                      <a:pPr algn="ctr">
                        <a:spcAft>
                          <a:spcPts val="0"/>
                        </a:spcAft>
                      </a:pPr>
                      <a:r>
                        <a:rPr lang="zh-CN" sz="1200" kern="100" dirty="0">
                          <a:latin typeface="Times New Roman"/>
                          <a:ea typeface="宋体"/>
                          <a:cs typeface="Times New Roman"/>
                        </a:rPr>
                        <a:t>零部件</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smtClean="0">
                          <a:latin typeface="Times New Roman"/>
                          <a:ea typeface="宋体"/>
                          <a:cs typeface="Times New Roman"/>
                        </a:rPr>
                        <a:t>宽带</a:t>
                      </a:r>
                      <a:r>
                        <a:rPr lang="zh-CN" altLang="en-US" sz="1200" kern="100" dirty="0" smtClean="0">
                          <a:latin typeface="Times New Roman"/>
                          <a:ea typeface="宋体"/>
                          <a:cs typeface="Times New Roman"/>
                        </a:rPr>
                        <a:t>电磁</a:t>
                      </a:r>
                      <a:r>
                        <a:rPr lang="zh-CN" sz="1200" kern="100" dirty="0" smtClean="0">
                          <a:latin typeface="Times New Roman"/>
                          <a:ea typeface="宋体"/>
                          <a:cs typeface="Times New Roman"/>
                        </a:rPr>
                        <a:t>辐射</a:t>
                      </a:r>
                      <a:r>
                        <a:rPr lang="zh-CN" sz="1200" kern="100" dirty="0">
                          <a:latin typeface="Times New Roman"/>
                          <a:ea typeface="宋体"/>
                          <a:cs typeface="Times New Roman"/>
                        </a:rPr>
                        <a:t>骚扰</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7</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152">
                <a:tc>
                  <a:txBody>
                    <a:bodyPr/>
                    <a:lstStyle/>
                    <a:p>
                      <a:pPr algn="ctr">
                        <a:spcAft>
                          <a:spcPts val="0"/>
                        </a:spcAft>
                      </a:pPr>
                      <a:r>
                        <a:rPr lang="en-US" sz="1200" kern="100">
                          <a:latin typeface="Times New Roman"/>
                          <a:ea typeface="宋体"/>
                          <a:cs typeface="Times New Roman"/>
                        </a:rPr>
                        <a:t>10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zh-CN" sz="1200" kern="100">
                          <a:latin typeface="Times New Roman"/>
                          <a:ea typeface="宋体"/>
                          <a:cs typeface="Times New Roman"/>
                        </a:rPr>
                        <a:t>谐波电流发射</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17</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152">
                <a:tc>
                  <a:txBody>
                    <a:bodyPr/>
                    <a:lstStyle/>
                    <a:p>
                      <a:pPr algn="ctr">
                        <a:spcAft>
                          <a:spcPts val="0"/>
                        </a:spcAft>
                      </a:pPr>
                      <a:r>
                        <a:rPr lang="en-US" sz="1200" kern="100">
                          <a:latin typeface="Times New Roman"/>
                          <a:ea typeface="宋体"/>
                          <a:cs typeface="Times New Roman"/>
                        </a:rPr>
                        <a:t>11</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zh-CN" sz="1200" kern="100">
                          <a:latin typeface="Times New Roman"/>
                          <a:ea typeface="宋体"/>
                          <a:cs typeface="Times New Roman"/>
                        </a:rPr>
                        <a:t>电压变化、电压波动和闪烁</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18</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152">
                <a:tc>
                  <a:txBody>
                    <a:bodyPr/>
                    <a:lstStyle/>
                    <a:p>
                      <a:pPr algn="ctr">
                        <a:spcAft>
                          <a:spcPts val="0"/>
                        </a:spcAft>
                      </a:pPr>
                      <a:r>
                        <a:rPr lang="en-US" sz="1200" kern="100">
                          <a:latin typeface="Times New Roman"/>
                          <a:ea typeface="宋体"/>
                          <a:cs typeface="Times New Roman"/>
                        </a:rPr>
                        <a:t>12</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en-US" sz="1200" kern="100">
                          <a:latin typeface="Times New Roman"/>
                          <a:ea typeface="宋体"/>
                          <a:cs typeface="Times New Roman"/>
                        </a:rPr>
                        <a:t>AC/DC</a:t>
                      </a:r>
                      <a:r>
                        <a:rPr lang="zh-CN" sz="1200" kern="100">
                          <a:latin typeface="Times New Roman"/>
                          <a:ea typeface="宋体"/>
                          <a:cs typeface="Times New Roman"/>
                        </a:rPr>
                        <a:t>电源端口传导骚扰</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19</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152">
                <a:tc>
                  <a:txBody>
                    <a:bodyPr/>
                    <a:lstStyle/>
                    <a:p>
                      <a:pPr algn="ctr">
                        <a:spcAft>
                          <a:spcPts val="0"/>
                        </a:spcAft>
                      </a:pPr>
                      <a:r>
                        <a:rPr lang="en-US" sz="1200" kern="100">
                          <a:latin typeface="Times New Roman"/>
                          <a:ea typeface="宋体"/>
                          <a:cs typeface="Times New Roman"/>
                        </a:rPr>
                        <a:t>13</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zh-CN" sz="1200" kern="100">
                          <a:latin typeface="Times New Roman"/>
                          <a:ea typeface="宋体"/>
                          <a:cs typeface="Times New Roman"/>
                        </a:rPr>
                        <a:t>电信</a:t>
                      </a:r>
                      <a:r>
                        <a:rPr lang="en-US" sz="1200" kern="100">
                          <a:latin typeface="Times New Roman"/>
                          <a:ea typeface="宋体"/>
                          <a:cs typeface="Times New Roman"/>
                        </a:rPr>
                        <a:t>/</a:t>
                      </a:r>
                      <a:r>
                        <a:rPr lang="zh-CN" sz="1200" kern="100">
                          <a:latin typeface="Times New Roman"/>
                          <a:ea typeface="宋体"/>
                          <a:cs typeface="Times New Roman"/>
                        </a:rPr>
                        <a:t>网络端口传导骚扰</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20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152">
                <a:tc>
                  <a:txBody>
                    <a:bodyPr/>
                    <a:lstStyle/>
                    <a:p>
                      <a:pPr algn="ctr">
                        <a:spcAft>
                          <a:spcPts val="0"/>
                        </a:spcAft>
                      </a:pPr>
                      <a:r>
                        <a:rPr lang="en-US" sz="1200" kern="100">
                          <a:latin typeface="Times New Roman"/>
                          <a:ea typeface="宋体"/>
                          <a:cs typeface="Times New Roman"/>
                        </a:rPr>
                        <a:t>14</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zh-CN" sz="1200" kern="100">
                          <a:latin typeface="Times New Roman"/>
                          <a:ea typeface="宋体"/>
                          <a:cs typeface="Times New Roman"/>
                        </a:rPr>
                        <a:t>电快速瞬变脉冲群抗扰度</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21</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152">
                <a:tc>
                  <a:txBody>
                    <a:bodyPr/>
                    <a:lstStyle/>
                    <a:p>
                      <a:pPr algn="ctr">
                        <a:spcAft>
                          <a:spcPts val="0"/>
                        </a:spcAft>
                      </a:pPr>
                      <a:r>
                        <a:rPr lang="en-US" sz="1200" kern="100">
                          <a:latin typeface="Times New Roman"/>
                          <a:ea typeface="宋体"/>
                          <a:cs typeface="Times New Roman"/>
                        </a:rPr>
                        <a:t>15</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zh-CN" sz="1200" kern="100">
                          <a:latin typeface="Times New Roman"/>
                          <a:ea typeface="宋体"/>
                          <a:cs typeface="Times New Roman"/>
                        </a:rPr>
                        <a:t>浪涌抗扰度</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22</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152">
                <a:tc>
                  <a:txBody>
                    <a:bodyPr/>
                    <a:lstStyle/>
                    <a:p>
                      <a:pPr algn="ctr">
                        <a:spcAft>
                          <a:spcPts val="0"/>
                        </a:spcAft>
                      </a:pPr>
                      <a:r>
                        <a:rPr lang="en-US" sz="1200" kern="100">
                          <a:latin typeface="Times New Roman"/>
                          <a:ea typeface="宋体"/>
                          <a:cs typeface="Times New Roman"/>
                        </a:rPr>
                        <a:t>16</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zh-CN" sz="1200" kern="100" dirty="0">
                          <a:latin typeface="Times New Roman"/>
                          <a:ea typeface="宋体"/>
                          <a:cs typeface="Times New Roman"/>
                        </a:rPr>
                        <a:t>沿电源</a:t>
                      </a:r>
                      <a:r>
                        <a:rPr lang="zh-CN" sz="1200" kern="100" dirty="0" smtClean="0">
                          <a:latin typeface="Times New Roman"/>
                          <a:ea typeface="宋体"/>
                          <a:cs typeface="Times New Roman"/>
                        </a:rPr>
                        <a:t>线</a:t>
                      </a:r>
                      <a:r>
                        <a:rPr lang="zh-CN" altLang="en-US" sz="1200" kern="100" dirty="0" smtClean="0">
                          <a:latin typeface="Times New Roman"/>
                          <a:ea typeface="宋体"/>
                          <a:cs typeface="Times New Roman"/>
                        </a:rPr>
                        <a:t>传导</a:t>
                      </a:r>
                      <a:r>
                        <a:rPr lang="zh-CN" sz="1200" kern="100" dirty="0" smtClean="0">
                          <a:latin typeface="Times New Roman"/>
                          <a:ea typeface="宋体"/>
                          <a:cs typeface="Times New Roman"/>
                        </a:rPr>
                        <a:t>的</a:t>
                      </a:r>
                      <a:r>
                        <a:rPr lang="zh-CN" sz="1200" kern="100" dirty="0">
                          <a:latin typeface="Times New Roman"/>
                          <a:ea typeface="宋体"/>
                          <a:cs typeface="Times New Roman"/>
                        </a:rPr>
                        <a:t>瞬态发射</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10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152">
                <a:tc>
                  <a:txBody>
                    <a:bodyPr/>
                    <a:lstStyle/>
                    <a:p>
                      <a:pPr algn="ctr">
                        <a:spcAft>
                          <a:spcPts val="0"/>
                        </a:spcAft>
                      </a:pPr>
                      <a:r>
                        <a:rPr lang="en-US" sz="1200" kern="100">
                          <a:latin typeface="Times New Roman"/>
                          <a:ea typeface="宋体"/>
                          <a:cs typeface="Times New Roman"/>
                        </a:rPr>
                        <a:t>17</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zh-CN" sz="1200" kern="100">
                          <a:latin typeface="Times New Roman"/>
                          <a:ea typeface="宋体"/>
                          <a:cs typeface="Times New Roman"/>
                        </a:rPr>
                        <a:t>电磁辐射抗扰度</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9</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152">
                <a:tc>
                  <a:txBody>
                    <a:bodyPr/>
                    <a:lstStyle/>
                    <a:p>
                      <a:pPr algn="ctr">
                        <a:spcAft>
                          <a:spcPts val="0"/>
                        </a:spcAft>
                      </a:pPr>
                      <a:r>
                        <a:rPr lang="en-US" sz="1200" kern="100">
                          <a:latin typeface="Times New Roman"/>
                          <a:ea typeface="宋体"/>
                          <a:cs typeface="Times New Roman"/>
                        </a:rPr>
                        <a:t>18</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zh-CN" sz="1200" kern="100" dirty="0">
                          <a:latin typeface="Times New Roman"/>
                          <a:ea typeface="宋体"/>
                          <a:cs typeface="Times New Roman"/>
                        </a:rPr>
                        <a:t>沿电源</a:t>
                      </a:r>
                      <a:r>
                        <a:rPr lang="zh-CN" sz="1200" kern="100" dirty="0" smtClean="0">
                          <a:latin typeface="Times New Roman"/>
                          <a:ea typeface="宋体"/>
                          <a:cs typeface="Times New Roman"/>
                        </a:rPr>
                        <a:t>线</a:t>
                      </a:r>
                      <a:r>
                        <a:rPr lang="zh-CN" altLang="en-US" sz="1200" kern="100" dirty="0" smtClean="0">
                          <a:latin typeface="Times New Roman"/>
                          <a:ea typeface="宋体"/>
                          <a:cs typeface="Times New Roman"/>
                        </a:rPr>
                        <a:t>传导</a:t>
                      </a:r>
                      <a:r>
                        <a:rPr lang="zh-CN" sz="1200" kern="100" dirty="0" smtClean="0">
                          <a:latin typeface="Times New Roman"/>
                          <a:ea typeface="宋体"/>
                          <a:cs typeface="Times New Roman"/>
                        </a:rPr>
                        <a:t>的</a:t>
                      </a:r>
                      <a:r>
                        <a:rPr lang="zh-CN" sz="1200" kern="100" dirty="0">
                          <a:latin typeface="Times New Roman"/>
                          <a:ea typeface="宋体"/>
                          <a:cs typeface="Times New Roman"/>
                        </a:rPr>
                        <a:t>瞬态传导抗扰度</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见</a:t>
                      </a:r>
                      <a:r>
                        <a:rPr lang="en-US" sz="1200" kern="100">
                          <a:latin typeface="Times New Roman"/>
                          <a:ea typeface="宋体"/>
                          <a:cs typeface="Times New Roman"/>
                        </a:rPr>
                        <a:t>Annex 10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latin typeface="Times New Roman"/>
                          <a:ea typeface="宋体"/>
                          <a:cs typeface="Times New Roman"/>
                        </a:rPr>
                        <a:t>——</a:t>
                      </a:r>
                      <a:endParaRPr lang="zh-CN" sz="12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5"/>
          <p:cNvSpPr>
            <a:spLocks noChangeArrowheads="1"/>
          </p:cNvSpPr>
          <p:nvPr/>
        </p:nvSpPr>
        <p:spPr bwMode="auto">
          <a:xfrm>
            <a:off x="3036888" y="1142984"/>
            <a:ext cx="2852737" cy="338137"/>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txBody>
          <a:bodyPr wrap="none" anchor="ctr">
            <a:spAutoFit/>
          </a:bodyPr>
          <a:lstStyle/>
          <a:p>
            <a:pPr algn="ctr" eaLnBrk="0" hangingPunct="0">
              <a:defRPr/>
            </a:pPr>
            <a:r>
              <a:rPr lang="zh-CN" sz="1600" dirty="0">
                <a:latin typeface="Times New Roman" pitchFamily="18" charset="0"/>
                <a:ea typeface="+mn-ea"/>
                <a:cs typeface="Times New Roman" pitchFamily="18" charset="0"/>
              </a:rPr>
              <a:t>表</a:t>
            </a:r>
            <a:r>
              <a:rPr lang="en-US" altLang="zh-CN" sz="1600" dirty="0">
                <a:latin typeface="Times New Roman" pitchFamily="18" charset="0"/>
                <a:ea typeface="+mn-ea"/>
                <a:cs typeface="Times New Roman" pitchFamily="18" charset="0"/>
              </a:rPr>
              <a:t>1.2 </a:t>
            </a:r>
            <a:r>
              <a:rPr lang="zh-CN" altLang="en-US" sz="1600" dirty="0">
                <a:latin typeface="Times New Roman" pitchFamily="18" charset="0"/>
                <a:ea typeface="+mn-ea"/>
                <a:cs typeface="Times New Roman" pitchFamily="18" charset="0"/>
              </a:rPr>
              <a:t>充电模式检测项目列表</a:t>
            </a:r>
          </a:p>
        </p:txBody>
      </p:sp>
      <p:sp>
        <p:nvSpPr>
          <p:cNvPr id="6" name="标题 1"/>
          <p:cNvSpPr>
            <a:spLocks noGrp="1"/>
          </p:cNvSpPr>
          <p:nvPr>
            <p:ph type="title"/>
          </p:nvPr>
        </p:nvSpPr>
        <p:spPr>
          <a:xfrm>
            <a:off x="1331913" y="274638"/>
            <a:ext cx="7354887" cy="777875"/>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一</a:t>
            </a:r>
            <a:r>
              <a:rPr lang="zh-CN" altLang="en-US" sz="2800" kern="1200" dirty="0">
                <a:solidFill>
                  <a:schemeClr val="tx1"/>
                </a:solidFill>
                <a:latin typeface="Calibri" pitchFamily="34" charset="0"/>
                <a:ea typeface="黑体" pitchFamily="49" charset="-122"/>
                <a:cs typeface="+mn-cs"/>
              </a:rPr>
              <a:t>、</a:t>
            </a:r>
            <a:r>
              <a:rPr lang="zh-CN" altLang="en-US" sz="2800" kern="1200" dirty="0" smtClean="0">
                <a:solidFill>
                  <a:schemeClr val="tx1"/>
                </a:solidFill>
                <a:latin typeface="Calibri" pitchFamily="34" charset="0"/>
                <a:ea typeface="黑体" pitchFamily="49" charset="-122"/>
                <a:cs typeface="+mn-cs"/>
              </a:rPr>
              <a:t>标准</a:t>
            </a:r>
            <a:r>
              <a:rPr lang="zh-CN" altLang="en-US" sz="2800" kern="1200" dirty="0">
                <a:solidFill>
                  <a:schemeClr val="tx1"/>
                </a:solidFill>
                <a:latin typeface="Calibri" pitchFamily="34" charset="0"/>
                <a:ea typeface="黑体" pitchFamily="49" charset="-122"/>
                <a:cs typeface="+mn-cs"/>
              </a:rPr>
              <a:t>概述</a:t>
            </a:r>
            <a:endParaRPr lang="zh-CN" altLang="en-US" sz="2800" kern="1200" dirty="0" smtClean="0">
              <a:solidFill>
                <a:schemeClr val="tx1"/>
              </a:solidFill>
              <a:latin typeface="Calibri" pitchFamily="34" charset="0"/>
              <a:ea typeface="黑体" pitchFamily="49" charset="-122"/>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b="1" kern="1200" dirty="0" smtClean="0">
                <a:solidFill>
                  <a:srgbClr val="000000"/>
                </a:solidFill>
                <a:latin typeface="Times New Roman" pitchFamily="18" charset="0"/>
                <a:ea typeface="黑体" pitchFamily="49" charset="-122"/>
                <a:cs typeface="+mj-cs"/>
                <a:sym typeface="Times New Roman" pitchFamily="18" charset="0"/>
              </a:rPr>
              <a:t>电信</a:t>
            </a:r>
            <a:r>
              <a:rPr lang="en-US" altLang="zh-CN" sz="2000" b="1" kern="1200" dirty="0" smtClean="0">
                <a:solidFill>
                  <a:srgbClr val="000000"/>
                </a:solidFill>
                <a:latin typeface="Times New Roman" pitchFamily="18" charset="0"/>
                <a:ea typeface="黑体" pitchFamily="49" charset="-122"/>
                <a:cs typeface="+mj-cs"/>
                <a:sym typeface="Times New Roman" pitchFamily="18" charset="0"/>
              </a:rPr>
              <a:t>/</a:t>
            </a:r>
            <a:r>
              <a:rPr lang="zh-CN" altLang="en-US" sz="2000" b="1" kern="1200" dirty="0" smtClean="0">
                <a:solidFill>
                  <a:srgbClr val="000000"/>
                </a:solidFill>
                <a:latin typeface="Times New Roman" pitchFamily="18" charset="0"/>
                <a:ea typeface="黑体" pitchFamily="49" charset="-122"/>
                <a:cs typeface="+mj-cs"/>
                <a:sym typeface="Times New Roman" pitchFamily="18" charset="0"/>
              </a:rPr>
              <a:t>网络</a:t>
            </a:r>
            <a:r>
              <a:rPr lang="zh-CN" altLang="en-US" sz="2000" b="1" dirty="0" smtClean="0">
                <a:solidFill>
                  <a:srgbClr val="000000"/>
                </a:solidFill>
                <a:latin typeface="Times New Roman" pitchFamily="18" charset="0"/>
                <a:sym typeface="Times New Roman" pitchFamily="18" charset="0"/>
              </a:rPr>
              <a:t>端口传导骚扰</a:t>
            </a:r>
            <a:endParaRPr lang="zh-CN" altLang="en-US" sz="2000" kern="1200" dirty="0" smtClean="0">
              <a:solidFill>
                <a:schemeClr val="tx1"/>
              </a:solidFill>
              <a:latin typeface="Calibri" pitchFamily="34" charset="0"/>
              <a:ea typeface="黑体" pitchFamily="49" charset="-122"/>
              <a:cs typeface="+mn-cs"/>
            </a:endParaRPr>
          </a:p>
        </p:txBody>
      </p:sp>
      <p:pic>
        <p:nvPicPr>
          <p:cNvPr id="2050" name="Picture 2"/>
          <p:cNvPicPr>
            <a:picLocks noChangeAspect="1" noChangeArrowheads="1"/>
          </p:cNvPicPr>
          <p:nvPr/>
        </p:nvPicPr>
        <p:blipFill>
          <a:blip r:embed="rId2"/>
          <a:srcRect/>
          <a:stretch>
            <a:fillRect/>
          </a:stretch>
        </p:blipFill>
        <p:spPr bwMode="auto">
          <a:xfrm>
            <a:off x="285720" y="1357298"/>
            <a:ext cx="6172200" cy="4371975"/>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5429256" y="2000240"/>
            <a:ext cx="3514725" cy="238125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2910" y="1142984"/>
            <a:ext cx="8001056" cy="1126462"/>
          </a:xfrm>
          <a:prstGeom prst="rect">
            <a:avLst/>
          </a:prstGeom>
        </p:spPr>
        <p:txBody>
          <a:bodyPr wrap="square">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6.</a:t>
            </a:r>
            <a:r>
              <a:rPr lang="zh-CN" altLang="en-US" sz="2000" b="1" dirty="0" smtClean="0">
                <a:solidFill>
                  <a:srgbClr val="000000"/>
                </a:solidFill>
                <a:latin typeface="Times New Roman" pitchFamily="18" charset="0"/>
                <a:sym typeface="Times New Roman" pitchFamily="18" charset="0"/>
              </a:rPr>
              <a:t>电磁辐射抗扰度</a:t>
            </a:r>
            <a:endParaRPr lang="en-US" sz="2000" b="1"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引用标准</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ISO11451-2</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ISO11451-4</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L&gt;12m,W&gt;2.6m,H&gt;4m</a:t>
            </a:r>
            <a:r>
              <a:rPr lang="zh-CN" altLang="en-US" dirty="0" smtClean="0">
                <a:solidFill>
                  <a:srgbClr val="000000"/>
                </a:solidFill>
                <a:latin typeface="Times New Roman" pitchFamily="18" charset="0"/>
                <a:sym typeface="Times New Roman" pitchFamily="18" charset="0"/>
              </a:rPr>
              <a:t>的大型车）</a:t>
            </a:r>
            <a:endParaRPr lang="zh-CN" altLang="en-US"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a:t>
            </a:r>
            <a:r>
              <a:rPr lang="zh-CN" altLang="en-US" dirty="0" smtClean="0">
                <a:solidFill>
                  <a:srgbClr val="000000"/>
                </a:solidFill>
                <a:latin typeface="Times New Roman" pitchFamily="18" charset="0"/>
                <a:sym typeface="Times New Roman" pitchFamily="18" charset="0"/>
              </a:rPr>
              <a:t>试验电平：</a:t>
            </a:r>
            <a:endParaRPr lang="zh-CN" altLang="en-US" b="1" dirty="0">
              <a:solidFill>
                <a:srgbClr val="000000"/>
              </a:solidFill>
              <a:sym typeface="Arial" pitchFamily="34" charset="0"/>
            </a:endParaRPr>
          </a:p>
        </p:txBody>
      </p:sp>
      <p:sp>
        <p:nvSpPr>
          <p:cNvPr id="6" name="矩形 5"/>
          <p:cNvSpPr/>
          <p:nvPr/>
        </p:nvSpPr>
        <p:spPr>
          <a:xfrm>
            <a:off x="713535" y="3702610"/>
            <a:ext cx="1858201" cy="369332"/>
          </a:xfrm>
          <a:prstGeom prst="rect">
            <a:avLst/>
          </a:prstGeom>
        </p:spPr>
        <p:txBody>
          <a:bodyPr wrap="none">
            <a:spAutoFit/>
          </a:bodyPr>
          <a:lstStyle/>
          <a:p>
            <a:r>
              <a:rPr lang="zh-CN" altLang="en-US" dirty="0">
                <a:solidFill>
                  <a:srgbClr val="000000"/>
                </a:solidFill>
                <a:latin typeface="Times New Roman" pitchFamily="18" charset="0"/>
                <a:sym typeface="Times New Roman" pitchFamily="18" charset="0"/>
              </a:rPr>
              <a:t>★ </a:t>
            </a:r>
            <a:r>
              <a:rPr lang="zh-CN" altLang="en-US" dirty="0" smtClean="0">
                <a:solidFill>
                  <a:srgbClr val="000000"/>
                </a:solidFill>
                <a:latin typeface="Times New Roman" pitchFamily="18" charset="0"/>
                <a:sym typeface="Times New Roman" pitchFamily="18" charset="0"/>
              </a:rPr>
              <a:t>试验参数设置</a:t>
            </a:r>
            <a:endParaRPr lang="zh-CN" altLang="en-US" dirty="0"/>
          </a:p>
        </p:txBody>
      </p:sp>
      <p:graphicFrame>
        <p:nvGraphicFramePr>
          <p:cNvPr id="7" name="表格 6"/>
          <p:cNvGraphicFramePr>
            <a:graphicFrameLocks noGrp="1"/>
          </p:cNvGraphicFramePr>
          <p:nvPr/>
        </p:nvGraphicFramePr>
        <p:xfrm>
          <a:off x="1928794" y="4143379"/>
          <a:ext cx="5267324" cy="2071703"/>
        </p:xfrm>
        <a:graphic>
          <a:graphicData uri="http://schemas.openxmlformats.org/drawingml/2006/table">
            <a:tbl>
              <a:tblPr/>
              <a:tblGrid>
                <a:gridCol w="1118909"/>
                <a:gridCol w="876193"/>
                <a:gridCol w="994374"/>
                <a:gridCol w="1516659"/>
                <a:gridCol w="761189"/>
              </a:tblGrid>
              <a:tr h="422255">
                <a:tc>
                  <a:txBody>
                    <a:bodyPr/>
                    <a:lstStyle/>
                    <a:p>
                      <a:pPr algn="ctr" fontAlgn="base">
                        <a:spcAft>
                          <a:spcPts val="0"/>
                        </a:spcAft>
                      </a:pPr>
                      <a:r>
                        <a:rPr lang="zh-CN" sz="1200" kern="0" dirty="0">
                          <a:latin typeface="Times New Roman"/>
                          <a:ea typeface="宋体"/>
                          <a:cs typeface="Times New Roman"/>
                        </a:rPr>
                        <a:t>频率范围</a:t>
                      </a:r>
                      <a:r>
                        <a:rPr lang="en-US" sz="1200" kern="0" dirty="0">
                          <a:latin typeface="Times New Roman"/>
                          <a:ea typeface="宋体"/>
                          <a:cs typeface="Times New Roman"/>
                        </a:rPr>
                        <a:t>(MHz)</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dirty="0">
                          <a:latin typeface="Times New Roman"/>
                          <a:ea typeface="宋体"/>
                          <a:cs typeface="Times New Roman"/>
                        </a:rPr>
                        <a:t>步进</a:t>
                      </a:r>
                      <a:r>
                        <a:rPr lang="en-US" sz="1200" kern="0" dirty="0">
                          <a:latin typeface="Times New Roman"/>
                          <a:ea typeface="宋体"/>
                          <a:cs typeface="Times New Roman"/>
                        </a:rPr>
                        <a:t>(MHz)</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驻留时间</a:t>
                      </a:r>
                      <a:r>
                        <a:rPr lang="en-US" sz="1200" kern="0">
                          <a:latin typeface="Times New Roman"/>
                          <a:ea typeface="宋体"/>
                          <a:cs typeface="Times New Roman"/>
                        </a:rPr>
                        <a:t>(s)</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调制方式</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天线极化</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2362">
                <a:tc>
                  <a:txBody>
                    <a:bodyPr/>
                    <a:lstStyle/>
                    <a:p>
                      <a:pPr algn="ctr" fontAlgn="base">
                        <a:spcAft>
                          <a:spcPts val="0"/>
                        </a:spcAft>
                      </a:pPr>
                      <a:r>
                        <a:rPr lang="en-US" sz="1200" kern="0">
                          <a:latin typeface="Times New Roman"/>
                          <a:ea typeface="宋体"/>
                          <a:cs typeface="Times New Roman"/>
                        </a:rPr>
                        <a:t>20-200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5</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2</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AM</a:t>
                      </a:r>
                      <a:r>
                        <a:rPr lang="zh-CN" sz="1200" kern="0">
                          <a:latin typeface="Times New Roman"/>
                          <a:ea typeface="宋体"/>
                          <a:cs typeface="Times New Roman"/>
                        </a:rPr>
                        <a:t>，</a:t>
                      </a:r>
                      <a:r>
                        <a:rPr lang="en-US" sz="1200" kern="0">
                          <a:latin typeface="Times New Roman"/>
                          <a:ea typeface="宋体"/>
                          <a:cs typeface="Times New Roman"/>
                        </a:rPr>
                        <a:t>(1kHz,80%)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垂直</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2362">
                <a:tc>
                  <a:txBody>
                    <a:bodyPr/>
                    <a:lstStyle/>
                    <a:p>
                      <a:pPr algn="ctr" fontAlgn="base">
                        <a:spcAft>
                          <a:spcPts val="0"/>
                        </a:spcAft>
                      </a:pPr>
                      <a:r>
                        <a:rPr lang="en-US" sz="1200" kern="0">
                          <a:latin typeface="Times New Roman"/>
                          <a:ea typeface="宋体"/>
                          <a:cs typeface="Times New Roman"/>
                        </a:rPr>
                        <a:t>200-400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10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2</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AM</a:t>
                      </a:r>
                      <a:r>
                        <a:rPr lang="zh-CN" sz="1200" kern="0" dirty="0">
                          <a:latin typeface="Times New Roman"/>
                          <a:ea typeface="宋体"/>
                          <a:cs typeface="Times New Roman"/>
                        </a:rPr>
                        <a:t>，</a:t>
                      </a:r>
                      <a:r>
                        <a:rPr lang="en-US" sz="1200" kern="0" dirty="0">
                          <a:latin typeface="Times New Roman"/>
                          <a:ea typeface="宋体"/>
                          <a:cs typeface="Times New Roman"/>
                        </a:rPr>
                        <a:t>(1kHz,80%)</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0">
                          <a:latin typeface="Times New Roman"/>
                          <a:ea typeface="宋体"/>
                          <a:cs typeface="Times New Roman"/>
                        </a:rPr>
                        <a:t>垂直</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2362">
                <a:tc>
                  <a:txBody>
                    <a:bodyPr/>
                    <a:lstStyle/>
                    <a:p>
                      <a:pPr algn="ctr" fontAlgn="base">
                        <a:spcAft>
                          <a:spcPts val="0"/>
                        </a:spcAft>
                      </a:pPr>
                      <a:r>
                        <a:rPr lang="en-US" sz="1200" kern="0">
                          <a:latin typeface="Times New Roman"/>
                          <a:ea typeface="宋体"/>
                          <a:cs typeface="Times New Roman"/>
                        </a:rPr>
                        <a:t>400-800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20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2</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AM</a:t>
                      </a:r>
                      <a:r>
                        <a:rPr lang="zh-CN" sz="1200" kern="0" dirty="0">
                          <a:latin typeface="Times New Roman"/>
                          <a:ea typeface="宋体"/>
                          <a:cs typeface="Times New Roman"/>
                        </a:rPr>
                        <a:t>，</a:t>
                      </a:r>
                      <a:r>
                        <a:rPr lang="en-US" sz="1200" kern="0" dirty="0">
                          <a:latin typeface="Times New Roman"/>
                          <a:ea typeface="宋体"/>
                          <a:cs typeface="Times New Roman"/>
                        </a:rPr>
                        <a:t>(1kHz,80%)</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0">
                          <a:latin typeface="Times New Roman"/>
                          <a:ea typeface="宋体"/>
                          <a:cs typeface="Times New Roman"/>
                        </a:rPr>
                        <a:t>垂直</a:t>
                      </a:r>
                      <a:r>
                        <a:rPr lang="en-US" sz="1200" kern="0">
                          <a:latin typeface="Times New Roman"/>
                          <a:ea typeface="宋体"/>
                          <a:cs typeface="Times New Roman"/>
                        </a:rPr>
                        <a:t>/</a:t>
                      </a:r>
                      <a:r>
                        <a:rPr lang="en-US" sz="1200" kern="100">
                          <a:latin typeface="Times New Roman"/>
                          <a:ea typeface="宋体"/>
                          <a:cs typeface="Times New Roman"/>
                        </a:rPr>
                        <a:t> </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2362">
                <a:tc>
                  <a:txBody>
                    <a:bodyPr/>
                    <a:lstStyle/>
                    <a:p>
                      <a:pPr algn="ctr" fontAlgn="base">
                        <a:spcAft>
                          <a:spcPts val="0"/>
                        </a:spcAft>
                      </a:pPr>
                      <a:r>
                        <a:rPr lang="en-US" sz="1200" kern="0" dirty="0">
                          <a:latin typeface="Times New Roman"/>
                          <a:ea typeface="宋体"/>
                          <a:cs typeface="Times New Roman"/>
                        </a:rPr>
                        <a:t>800-2000</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20</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2</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PM</a:t>
                      </a:r>
                      <a:r>
                        <a:rPr lang="zh-CN" sz="1200" kern="0" dirty="0">
                          <a:latin typeface="Times New Roman"/>
                          <a:ea typeface="宋体"/>
                          <a:cs typeface="Times New Roman"/>
                        </a:rPr>
                        <a:t>，</a:t>
                      </a:r>
                      <a:r>
                        <a:rPr lang="en-US" sz="1200" kern="0" dirty="0">
                          <a:latin typeface="Times New Roman"/>
                          <a:ea typeface="宋体"/>
                          <a:cs typeface="Times New Roman"/>
                        </a:rPr>
                        <a:t>(4600us,577us)</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0" dirty="0">
                          <a:latin typeface="Times New Roman"/>
                          <a:ea typeface="宋体"/>
                          <a:cs typeface="Times New Roman"/>
                        </a:rPr>
                        <a:t>垂直</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0" name="表格 9"/>
          <p:cNvGraphicFramePr>
            <a:graphicFrameLocks noGrp="1"/>
          </p:cNvGraphicFramePr>
          <p:nvPr/>
        </p:nvGraphicFramePr>
        <p:xfrm>
          <a:off x="1804987" y="2357430"/>
          <a:ext cx="5534025" cy="1311600"/>
        </p:xfrm>
        <a:graphic>
          <a:graphicData uri="http://schemas.openxmlformats.org/drawingml/2006/table">
            <a:tbl>
              <a:tblPr/>
              <a:tblGrid>
                <a:gridCol w="1527925"/>
                <a:gridCol w="1527925"/>
                <a:gridCol w="1322195"/>
                <a:gridCol w="1155980"/>
              </a:tblGrid>
              <a:tr h="437200">
                <a:tc>
                  <a:txBody>
                    <a:bodyPr/>
                    <a:lstStyle/>
                    <a:p>
                      <a:pPr algn="ctr" fontAlgn="base">
                        <a:spcAft>
                          <a:spcPts val="0"/>
                        </a:spcAft>
                      </a:pPr>
                      <a:r>
                        <a:rPr lang="zh-CN" sz="1200" kern="0" dirty="0">
                          <a:latin typeface="Times New Roman"/>
                          <a:ea typeface="宋体"/>
                          <a:cs typeface="Times New Roman"/>
                        </a:rPr>
                        <a:t>频率范围</a:t>
                      </a:r>
                      <a:r>
                        <a:rPr lang="en-US" sz="1200" kern="0" dirty="0">
                          <a:latin typeface="Times New Roman"/>
                          <a:ea typeface="宋体"/>
                          <a:cs typeface="Times New Roman"/>
                        </a:rPr>
                        <a:t>(MHz)</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试验方法</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试验电平</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引用标准</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7200">
                <a:tc rowSpan="2">
                  <a:txBody>
                    <a:bodyPr/>
                    <a:lstStyle/>
                    <a:p>
                      <a:pPr algn="ctr" fontAlgn="base">
                        <a:spcAft>
                          <a:spcPts val="0"/>
                        </a:spcAft>
                      </a:pPr>
                      <a:r>
                        <a:rPr lang="en-US" sz="1200" kern="0" dirty="0">
                          <a:latin typeface="Times New Roman"/>
                          <a:ea typeface="宋体"/>
                          <a:cs typeface="Times New Roman"/>
                        </a:rPr>
                        <a:t>20-2000</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dirty="0">
                          <a:latin typeface="Times New Roman"/>
                          <a:ea typeface="宋体"/>
                          <a:cs typeface="Times New Roman"/>
                        </a:rPr>
                        <a:t>车外源法</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30 V/m</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ISO11451-2</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7200">
                <a:tc vMerge="1">
                  <a:txBody>
                    <a:bodyPr/>
                    <a:lstStyle/>
                    <a:p>
                      <a:endParaRPr lang="zh-CN" altLang="en-US"/>
                    </a:p>
                  </a:txBody>
                  <a:tcPr/>
                </a:tc>
                <a:tc>
                  <a:txBody>
                    <a:bodyPr/>
                    <a:lstStyle/>
                    <a:p>
                      <a:pPr algn="ctr" fontAlgn="base">
                        <a:spcAft>
                          <a:spcPts val="0"/>
                        </a:spcAft>
                      </a:pPr>
                      <a:r>
                        <a:rPr lang="en-US" sz="1200" kern="0">
                          <a:latin typeface="Times New Roman"/>
                          <a:ea typeface="宋体"/>
                          <a:cs typeface="Times New Roman"/>
                        </a:rPr>
                        <a:t>BCI</a:t>
                      </a:r>
                      <a:r>
                        <a:rPr lang="zh-CN" sz="1200" kern="0">
                          <a:latin typeface="Times New Roman"/>
                          <a:ea typeface="宋体"/>
                          <a:cs typeface="Times New Roman"/>
                        </a:rPr>
                        <a:t>法</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60 </a:t>
                      </a:r>
                      <a:r>
                        <a:rPr lang="en-US" sz="1200" kern="0" dirty="0" err="1">
                          <a:latin typeface="Times New Roman"/>
                          <a:ea typeface="宋体"/>
                          <a:cs typeface="Times New Roman"/>
                        </a:rPr>
                        <a:t>mA</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ISO11451-4</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1"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b="1" kern="1200" dirty="0" smtClean="0">
                <a:solidFill>
                  <a:srgbClr val="000000"/>
                </a:solidFill>
                <a:latin typeface="Times New Roman" pitchFamily="18" charset="0"/>
                <a:ea typeface="黑体" pitchFamily="49" charset="-122"/>
                <a:sym typeface="Times New Roman" pitchFamily="18" charset="0"/>
              </a:rPr>
              <a:t>电磁辐射抗扰度</a:t>
            </a:r>
            <a:endParaRPr lang="zh-CN" altLang="en-US" sz="2000" kern="1200" dirty="0" smtClean="0">
              <a:solidFill>
                <a:schemeClr val="tx1"/>
              </a:solidFill>
              <a:latin typeface="Calibri" pitchFamily="34" charset="0"/>
              <a:ea typeface="黑体" pitchFamily="49" charset="-122"/>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0034" y="1273718"/>
            <a:ext cx="3877985" cy="369332"/>
          </a:xfrm>
          <a:prstGeom prst="rect">
            <a:avLst/>
          </a:prstGeom>
        </p:spPr>
        <p:txBody>
          <a:bodyPr wrap="none">
            <a:spAutoFit/>
          </a:bodyPr>
          <a:lstStyle/>
          <a:p>
            <a:r>
              <a:rPr lang="zh-CN" altLang="en-US" dirty="0" smtClean="0">
                <a:solidFill>
                  <a:srgbClr val="000000"/>
                </a:solidFill>
                <a:latin typeface="Times New Roman" pitchFamily="18" charset="0"/>
                <a:sym typeface="Times New Roman" pitchFamily="18" charset="0"/>
              </a:rPr>
              <a:t>★</a:t>
            </a:r>
            <a:r>
              <a:rPr lang="zh-CN" altLang="en-US" dirty="0">
                <a:solidFill>
                  <a:srgbClr val="000000"/>
                </a:solidFill>
                <a:sym typeface="Arial" pitchFamily="34" charset="0"/>
              </a:rPr>
              <a:t>车辆基本试验</a:t>
            </a:r>
            <a:r>
              <a:rPr lang="zh-CN" altLang="en-US" dirty="0" smtClean="0">
                <a:solidFill>
                  <a:srgbClr val="000000"/>
                </a:solidFill>
                <a:sym typeface="Arial" pitchFamily="34" charset="0"/>
              </a:rPr>
              <a:t>条件</a:t>
            </a:r>
            <a:r>
              <a:rPr lang="zh-CN" altLang="en-US" dirty="0" smtClean="0">
                <a:solidFill>
                  <a:srgbClr val="000000"/>
                </a:solidFill>
                <a:latin typeface="Times New Roman" pitchFamily="18" charset="0"/>
                <a:sym typeface="Times New Roman" pitchFamily="18" charset="0"/>
              </a:rPr>
              <a:t>及失效判定准则</a:t>
            </a:r>
            <a:endParaRPr lang="zh-CN" altLang="en-US" dirty="0"/>
          </a:p>
        </p:txBody>
      </p:sp>
      <p:graphicFrame>
        <p:nvGraphicFramePr>
          <p:cNvPr id="6" name="表格 6"/>
          <p:cNvGraphicFramePr>
            <a:graphicFrameLocks noGrp="1"/>
          </p:cNvGraphicFramePr>
          <p:nvPr/>
        </p:nvGraphicFramePr>
        <p:xfrm>
          <a:off x="785786" y="1857364"/>
          <a:ext cx="7572375" cy="1143008"/>
        </p:xfrm>
        <a:graphic>
          <a:graphicData uri="http://schemas.openxmlformats.org/drawingml/2006/table">
            <a:tbl>
              <a:tblPr/>
              <a:tblGrid>
                <a:gridCol w="3786188"/>
                <a:gridCol w="3786187"/>
              </a:tblGrid>
              <a:tr h="285751">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车辆</a:t>
                      </a: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充电模式</a:t>
                      </a: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试验条件</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失效判定</a:t>
                      </a: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准则</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857257">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pitchFamily="34" charset="0"/>
                          <a:ea typeface="宋体" pitchFamily="2" charset="-122"/>
                          <a:sym typeface="Arial" pitchFamily="34" charset="0"/>
                        </a:rPr>
                        <a:t>车辆处于充电模式。整个测试过程中，车辆的电量（</a:t>
                      </a:r>
                      <a:r>
                        <a:rPr kumimoji="0" lang="en-US" alt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rPr>
                        <a:t>SOC</a:t>
                      </a:r>
                      <a:r>
                        <a:rPr kumimoji="0" lang="zh-CN" altLang="en-US" sz="1200" b="0" i="0" u="none" strike="noStrike" cap="none" normalizeH="0" baseline="0" dirty="0" smtClean="0">
                          <a:ln>
                            <a:noFill/>
                          </a:ln>
                          <a:solidFill>
                            <a:schemeClr val="tx1"/>
                          </a:solidFill>
                          <a:effectLst/>
                          <a:latin typeface="Arial" pitchFamily="34" charset="0"/>
                          <a:ea typeface="宋体" pitchFamily="2" charset="-122"/>
                          <a:sym typeface="Arial" pitchFamily="34" charset="0"/>
                        </a:rPr>
                        <a:t>）保持在最大电量的</a:t>
                      </a:r>
                      <a:r>
                        <a:rPr kumimoji="0" lang="en-US" alt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rPr>
                        <a:t>20%-80%.</a:t>
                      </a:r>
                      <a:r>
                        <a:rPr lang="zh-CN" altLang="en-US" sz="1200" dirty="0" smtClean="0">
                          <a:solidFill>
                            <a:srgbClr val="000000"/>
                          </a:solidFill>
                          <a:sym typeface="Arial" pitchFamily="34" charset="0"/>
                        </a:rPr>
                        <a:t>若电流消耗可调，则电流消耗调至额定值的</a:t>
                      </a:r>
                      <a:r>
                        <a:rPr lang="en-US" altLang="zh-CN" sz="1200" dirty="0" smtClean="0">
                          <a:solidFill>
                            <a:srgbClr val="000000"/>
                          </a:solidFill>
                          <a:sym typeface="Arial" pitchFamily="34" charset="0"/>
                        </a:rPr>
                        <a:t>80%</a:t>
                      </a:r>
                      <a:endParaRPr kumimoji="0" lang="zh-CN" altLang="en-US"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车辆设置发生变化。（</a:t>
                      </a:r>
                      <a:r>
                        <a:rPr kumimoji="0" lang="en-US" alt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Vehicle sets in motion.</a:t>
                      </a: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a:t>
                      </a: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bl>
          </a:graphicData>
        </a:graphic>
      </p:graphicFrame>
      <p:sp>
        <p:nvSpPr>
          <p:cNvPr id="9"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b="1" kern="1200" dirty="0" smtClean="0">
                <a:solidFill>
                  <a:srgbClr val="000000"/>
                </a:solidFill>
                <a:latin typeface="Times New Roman" pitchFamily="18" charset="0"/>
                <a:ea typeface="黑体" pitchFamily="49" charset="-122"/>
                <a:sym typeface="Times New Roman" pitchFamily="18" charset="0"/>
              </a:rPr>
              <a:t>电磁辐射抗扰度</a:t>
            </a:r>
            <a:endParaRPr lang="zh-CN" altLang="en-US" sz="2000" kern="1200" dirty="0" smtClean="0">
              <a:solidFill>
                <a:schemeClr val="tx1"/>
              </a:solidFill>
              <a:latin typeface="Calibri" pitchFamily="34" charset="0"/>
              <a:ea typeface="黑体" pitchFamily="49" charset="-122"/>
              <a:cs typeface="+mn-cs"/>
            </a:endParaRPr>
          </a:p>
        </p:txBody>
      </p:sp>
      <p:sp>
        <p:nvSpPr>
          <p:cNvPr id="10" name="矩形 9"/>
          <p:cNvSpPr/>
          <p:nvPr/>
        </p:nvSpPr>
        <p:spPr>
          <a:xfrm>
            <a:off x="500034" y="4429132"/>
            <a:ext cx="7286676" cy="1698927"/>
          </a:xfrm>
          <a:prstGeom prst="rect">
            <a:avLst/>
          </a:prstGeom>
        </p:spPr>
        <p:txBody>
          <a:bodyPr wrap="square">
            <a:spAutoFit/>
          </a:bodyPr>
          <a:lstStyle/>
          <a:p>
            <a:r>
              <a:rPr lang="zh-CN" altLang="en-US" dirty="0">
                <a:solidFill>
                  <a:srgbClr val="000000"/>
                </a:solidFill>
                <a:latin typeface="Times New Roman" pitchFamily="18" charset="0"/>
                <a:sym typeface="Times New Roman" pitchFamily="18" charset="0"/>
              </a:rPr>
              <a:t>★ </a:t>
            </a:r>
            <a:r>
              <a:rPr lang="zh-CN" altLang="en-US" dirty="0" smtClean="0">
                <a:solidFill>
                  <a:srgbClr val="000000"/>
                </a:solidFill>
                <a:latin typeface="Times New Roman" pitchFamily="18" charset="0"/>
                <a:sym typeface="Times New Roman" pitchFamily="18" charset="0"/>
              </a:rPr>
              <a:t>试验布置要求</a:t>
            </a:r>
            <a:endParaRPr lang="en-US" altLang="zh-CN"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sym typeface="Arial" pitchFamily="34" charset="0"/>
              </a:rPr>
              <a:t>     ●参考点或参考线：试验室参考点或参考线；</a:t>
            </a:r>
            <a:endParaRPr lang="en-US" altLang="zh-CN" dirty="0">
              <a:solidFill>
                <a:srgbClr val="000000"/>
              </a:solidFill>
              <a:sym typeface="Arial" pitchFamily="34" charset="0"/>
            </a:endParaRPr>
          </a:p>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天线最低振子离地高度：≥</a:t>
            </a:r>
            <a:r>
              <a:rPr lang="en-US" altLang="zh-CN" dirty="0" smtClean="0">
                <a:solidFill>
                  <a:srgbClr val="000000"/>
                </a:solidFill>
                <a:sym typeface="Arial" pitchFamily="34" charset="0"/>
              </a:rPr>
              <a:t>0.25m</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    ●天线顶端距离参考点：≥</a:t>
            </a:r>
            <a:r>
              <a:rPr lang="en-US" altLang="zh-CN" dirty="0" smtClean="0">
                <a:solidFill>
                  <a:srgbClr val="000000"/>
                </a:solidFill>
                <a:sym typeface="Arial" pitchFamily="34" charset="0"/>
              </a:rPr>
              <a:t>2.0m</a:t>
            </a:r>
            <a:r>
              <a:rPr lang="zh-CN" altLang="en-US" dirty="0">
                <a:solidFill>
                  <a:srgbClr val="000000"/>
                </a:solidFill>
                <a:sym typeface="Arial" pitchFamily="34" charset="0"/>
              </a:rPr>
              <a:t>；</a:t>
            </a:r>
            <a:endParaRPr lang="en-US" altLang="zh-CN" dirty="0">
              <a:solidFill>
                <a:srgbClr val="000000"/>
              </a:solidFill>
              <a:sym typeface="Arial" pitchFamily="34" charset="0"/>
            </a:endParaRPr>
          </a:p>
          <a:p>
            <a:pPr>
              <a:lnSpc>
                <a:spcPct val="120000"/>
              </a:lnSpc>
            </a:pPr>
            <a:r>
              <a:rPr lang="zh-CN" altLang="en-US" dirty="0">
                <a:solidFill>
                  <a:srgbClr val="000000"/>
                </a:solidFill>
                <a:sym typeface="Arial" pitchFamily="34" charset="0"/>
              </a:rPr>
              <a:t>     ●极化方式</a:t>
            </a:r>
            <a:r>
              <a:rPr lang="zh-CN" altLang="en-US" dirty="0" smtClean="0">
                <a:solidFill>
                  <a:srgbClr val="000000"/>
                </a:solidFill>
                <a:sym typeface="Arial" pitchFamily="34" charset="0"/>
              </a:rPr>
              <a:t>：垂直；</a:t>
            </a:r>
            <a:endParaRPr lang="zh-CN" altLang="en-US" dirty="0"/>
          </a:p>
        </p:txBody>
      </p:sp>
      <p:sp>
        <p:nvSpPr>
          <p:cNvPr id="11" name="矩形 8"/>
          <p:cNvSpPr>
            <a:spLocks noChangeArrowheads="1"/>
          </p:cNvSpPr>
          <p:nvPr/>
        </p:nvSpPr>
        <p:spPr bwMode="auto">
          <a:xfrm>
            <a:off x="500063" y="3268165"/>
            <a:ext cx="8143875" cy="1089529"/>
          </a:xfrm>
          <a:prstGeom prst="rect">
            <a:avLst/>
          </a:prstGeom>
          <a:noFill/>
          <a:ln w="9525">
            <a:noFill/>
            <a:miter lim="800000"/>
            <a:headEnd/>
            <a:tailEnd/>
          </a:ln>
        </p:spPr>
        <p:txBody>
          <a:bodyPr wrap="square">
            <a:spAutoFit/>
          </a:bodyPr>
          <a:lstStyle/>
          <a:p>
            <a:pPr>
              <a:lnSpc>
                <a:spcPct val="120000"/>
              </a:lnSpc>
            </a:pPr>
            <a:r>
              <a:rPr lang="zh-CN" altLang="en-US" dirty="0">
                <a:solidFill>
                  <a:srgbClr val="000000"/>
                </a:solidFill>
                <a:sym typeface="Arial" pitchFamily="34" charset="0"/>
              </a:rPr>
              <a:t>★ 试验工况</a:t>
            </a:r>
            <a:endParaRPr lang="en-US" altLang="zh-CN" dirty="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●车辆处于充电状态，静止且发动机关闭；</a:t>
            </a:r>
            <a:endParaRPr lang="en-US" altLang="zh-CN" dirty="0" smtClean="0">
              <a:solidFill>
                <a:srgbClr val="000000"/>
              </a:solidFill>
              <a:sym typeface="Arial" pitchFamily="34" charset="0"/>
            </a:endParaRPr>
          </a:p>
          <a:p>
            <a:pPr>
              <a:lnSpc>
                <a:spcPct val="120000"/>
              </a:lnSpc>
            </a:pPr>
            <a:r>
              <a:rPr lang="en-US" dirty="0">
                <a:solidFill>
                  <a:srgbClr val="000000"/>
                </a:solidFill>
                <a:sym typeface="Arial" pitchFamily="34" charset="0"/>
              </a:rPr>
              <a:t> </a:t>
            </a:r>
            <a:r>
              <a:rPr lang="en-US" dirty="0" smtClean="0">
                <a:solidFill>
                  <a:srgbClr val="000000"/>
                </a:solidFill>
                <a:sym typeface="Arial" pitchFamily="34" charset="0"/>
              </a:rPr>
              <a:t>    </a:t>
            </a:r>
            <a:r>
              <a:rPr lang="zh-CN" altLang="en-US" dirty="0" smtClean="0">
                <a:solidFill>
                  <a:srgbClr val="000000"/>
                </a:solidFill>
                <a:sym typeface="Arial" pitchFamily="34" charset="0"/>
              </a:rPr>
              <a:t>●关闭其他所有可能被驾驶员长时开启的电气设备。</a:t>
            </a:r>
            <a:endParaRPr lang="en-US" altLang="zh-CN" dirty="0">
              <a:solidFill>
                <a:srgbClr val="000000"/>
              </a:solidFill>
              <a:sym typeface="Arial"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b="1" kern="1200" dirty="0" smtClean="0">
                <a:solidFill>
                  <a:srgbClr val="000000"/>
                </a:solidFill>
                <a:latin typeface="Times New Roman" pitchFamily="18" charset="0"/>
                <a:ea typeface="黑体" pitchFamily="49" charset="-122"/>
                <a:sym typeface="Times New Roman" pitchFamily="18" charset="0"/>
              </a:rPr>
              <a:t>电磁辐射抗扰度</a:t>
            </a:r>
            <a:endParaRPr lang="zh-CN" altLang="en-US" sz="2000" kern="1200" dirty="0" smtClean="0">
              <a:solidFill>
                <a:schemeClr val="tx1"/>
              </a:solidFill>
              <a:latin typeface="Calibri" pitchFamily="34" charset="0"/>
              <a:ea typeface="黑体" pitchFamily="49" charset="-122"/>
              <a:cs typeface="+mn-cs"/>
            </a:endParaRPr>
          </a:p>
        </p:txBody>
      </p:sp>
      <p:pic>
        <p:nvPicPr>
          <p:cNvPr id="3074" name="Picture 2"/>
          <p:cNvPicPr>
            <a:picLocks noChangeAspect="1" noChangeArrowheads="1"/>
          </p:cNvPicPr>
          <p:nvPr/>
        </p:nvPicPr>
        <p:blipFill>
          <a:blip r:embed="rId2"/>
          <a:srcRect/>
          <a:stretch>
            <a:fillRect/>
          </a:stretch>
        </p:blipFill>
        <p:spPr bwMode="auto">
          <a:xfrm>
            <a:off x="428596" y="1214422"/>
            <a:ext cx="5746416" cy="4572032"/>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5786446" y="2857496"/>
            <a:ext cx="3038475" cy="150495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2910" y="1071546"/>
            <a:ext cx="1396536" cy="369332"/>
          </a:xfrm>
          <a:prstGeom prst="rect">
            <a:avLst/>
          </a:prstGeom>
        </p:spPr>
        <p:txBody>
          <a:bodyPr wrap="none">
            <a:spAutoFit/>
          </a:bodyPr>
          <a:lstStyle/>
          <a:p>
            <a:r>
              <a:rPr lang="zh-CN" altLang="en-US" dirty="0">
                <a:solidFill>
                  <a:srgbClr val="000000"/>
                </a:solidFill>
                <a:latin typeface="Times New Roman" pitchFamily="18" charset="0"/>
                <a:sym typeface="Times New Roman" pitchFamily="18" charset="0"/>
              </a:rPr>
              <a:t>★ </a:t>
            </a:r>
            <a:r>
              <a:rPr lang="zh-CN" altLang="en-US" dirty="0" smtClean="0">
                <a:solidFill>
                  <a:srgbClr val="000000"/>
                </a:solidFill>
                <a:latin typeface="Times New Roman" pitchFamily="18" charset="0"/>
                <a:sym typeface="Times New Roman" pitchFamily="18" charset="0"/>
              </a:rPr>
              <a:t>试验照片</a:t>
            </a:r>
            <a:endParaRPr lang="zh-CN" altLang="en-US" dirty="0"/>
          </a:p>
        </p:txBody>
      </p:sp>
      <p:sp>
        <p:nvSpPr>
          <p:cNvPr id="3"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b="1" kern="1200" dirty="0" smtClean="0">
                <a:solidFill>
                  <a:srgbClr val="000000"/>
                </a:solidFill>
                <a:latin typeface="Times New Roman" pitchFamily="18" charset="0"/>
                <a:ea typeface="黑体" pitchFamily="49" charset="-122"/>
                <a:sym typeface="Times New Roman" pitchFamily="18" charset="0"/>
              </a:rPr>
              <a:t>电磁辐射抗扰度</a:t>
            </a:r>
            <a:endParaRPr lang="zh-CN" altLang="en-US" sz="2000" kern="1200" dirty="0" smtClean="0">
              <a:solidFill>
                <a:schemeClr val="tx1"/>
              </a:solidFill>
              <a:latin typeface="Calibri" pitchFamily="34" charset="0"/>
              <a:ea typeface="黑体" pitchFamily="49" charset="-122"/>
              <a:cs typeface="+mn-cs"/>
            </a:endParaRPr>
          </a:p>
        </p:txBody>
      </p:sp>
      <p:pic>
        <p:nvPicPr>
          <p:cNvPr id="4" name="图片 3" descr="E:\电磁兼容\汽车EMC任务\20150728工作交接内容\黄姐PPT\20141218rongwei E50_ECE\DSCN9631.JPG"/>
          <p:cNvPicPr/>
          <p:nvPr/>
        </p:nvPicPr>
        <p:blipFill>
          <a:blip r:embed="rId2" cstate="print"/>
          <a:srcRect/>
          <a:stretch>
            <a:fillRect/>
          </a:stretch>
        </p:blipFill>
        <p:spPr bwMode="auto">
          <a:xfrm>
            <a:off x="4975338" y="3929066"/>
            <a:ext cx="3240000" cy="2340000"/>
          </a:xfrm>
          <a:prstGeom prst="rect">
            <a:avLst/>
          </a:prstGeom>
          <a:noFill/>
          <a:ln w="9525">
            <a:noFill/>
            <a:miter lim="800000"/>
            <a:headEnd/>
            <a:tailEnd/>
          </a:ln>
        </p:spPr>
      </p:pic>
      <p:pic>
        <p:nvPicPr>
          <p:cNvPr id="5" name="图片 4" descr="E:\电磁兼容\汽车EMC任务\20150728工作交接内容\黄姐PPT\20141218rongwei E50_ECE\DSCN9626.JPG"/>
          <p:cNvPicPr/>
          <p:nvPr/>
        </p:nvPicPr>
        <p:blipFill>
          <a:blip r:embed="rId3" cstate="print"/>
          <a:srcRect/>
          <a:stretch>
            <a:fillRect/>
          </a:stretch>
        </p:blipFill>
        <p:spPr bwMode="auto">
          <a:xfrm>
            <a:off x="903372" y="3946520"/>
            <a:ext cx="3240000" cy="2340000"/>
          </a:xfrm>
          <a:prstGeom prst="rect">
            <a:avLst/>
          </a:prstGeom>
          <a:noFill/>
          <a:ln w="9525">
            <a:noFill/>
            <a:miter lim="800000"/>
            <a:headEnd/>
            <a:tailEnd/>
          </a:ln>
        </p:spPr>
      </p:pic>
      <p:pic>
        <p:nvPicPr>
          <p:cNvPr id="6" name="图片 5" descr="E:\电磁兼容\汽车EMC任务\20150728工作交接内容\黄姐PPT\20141218rongwei E50_ECE\DSCN9629.JPG"/>
          <p:cNvPicPr/>
          <p:nvPr/>
        </p:nvPicPr>
        <p:blipFill>
          <a:blip r:embed="rId4" cstate="print"/>
          <a:srcRect/>
          <a:stretch>
            <a:fillRect/>
          </a:stretch>
        </p:blipFill>
        <p:spPr bwMode="auto">
          <a:xfrm>
            <a:off x="903372" y="1451580"/>
            <a:ext cx="3240000" cy="2340000"/>
          </a:xfrm>
          <a:prstGeom prst="rect">
            <a:avLst/>
          </a:prstGeom>
          <a:noFill/>
          <a:ln w="9525">
            <a:noFill/>
            <a:miter lim="800000"/>
            <a:headEnd/>
            <a:tailEnd/>
          </a:ln>
        </p:spPr>
      </p:pic>
      <p:pic>
        <p:nvPicPr>
          <p:cNvPr id="7" name="图片 6" descr="E:\电磁兼容\汽车EMC任务\20150728工作交接内容\黄姐PPT\20141218rongwei E50_ECE\DSCN9628.JPG"/>
          <p:cNvPicPr/>
          <p:nvPr/>
        </p:nvPicPr>
        <p:blipFill>
          <a:blip r:embed="rId5" cstate="print"/>
          <a:srcRect/>
          <a:stretch>
            <a:fillRect/>
          </a:stretch>
        </p:blipFill>
        <p:spPr bwMode="auto">
          <a:xfrm>
            <a:off x="4975338" y="1446190"/>
            <a:ext cx="3240000" cy="234000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b="1" kern="1200" dirty="0" smtClean="0">
                <a:solidFill>
                  <a:srgbClr val="000000"/>
                </a:solidFill>
                <a:latin typeface="Times New Roman" pitchFamily="18" charset="0"/>
                <a:ea typeface="黑体" pitchFamily="49" charset="-122"/>
                <a:sym typeface="Times New Roman" pitchFamily="18" charset="0"/>
              </a:rPr>
              <a:t>电快速瞬变脉冲群抗扰度</a:t>
            </a:r>
            <a:endParaRPr lang="zh-CN" altLang="en-US" sz="2000" kern="1200" dirty="0" smtClean="0">
              <a:solidFill>
                <a:schemeClr val="tx1"/>
              </a:solidFill>
              <a:latin typeface="Calibri" pitchFamily="34" charset="0"/>
              <a:ea typeface="黑体" pitchFamily="49" charset="-122"/>
              <a:cs typeface="+mn-cs"/>
            </a:endParaRPr>
          </a:p>
        </p:txBody>
      </p:sp>
      <p:sp>
        <p:nvSpPr>
          <p:cNvPr id="3" name="矩形 2"/>
          <p:cNvSpPr/>
          <p:nvPr/>
        </p:nvSpPr>
        <p:spPr>
          <a:xfrm>
            <a:off x="642910" y="1142984"/>
            <a:ext cx="8001056" cy="1126462"/>
          </a:xfrm>
          <a:prstGeom prst="rect">
            <a:avLst/>
          </a:prstGeom>
        </p:spPr>
        <p:txBody>
          <a:bodyPr wrap="square">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7.</a:t>
            </a:r>
            <a:r>
              <a:rPr lang="zh-CN" altLang="en-US" sz="2000" b="1" dirty="0" smtClean="0">
                <a:solidFill>
                  <a:srgbClr val="000000"/>
                </a:solidFill>
                <a:latin typeface="Times New Roman" pitchFamily="18" charset="0"/>
                <a:sym typeface="Times New Roman" pitchFamily="18" charset="0"/>
              </a:rPr>
              <a:t>电快速瞬变脉冲群抗扰度</a:t>
            </a:r>
            <a:endParaRPr lang="en-US" sz="2000" b="1"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引用标准</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IEC61000-4-4</a:t>
            </a:r>
            <a:endParaRPr lang="zh-CN" altLang="en-US"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a:t>
            </a:r>
            <a:r>
              <a:rPr lang="zh-CN" altLang="en-US" dirty="0" smtClean="0">
                <a:solidFill>
                  <a:srgbClr val="000000"/>
                </a:solidFill>
                <a:latin typeface="Times New Roman" pitchFamily="18" charset="0"/>
                <a:sym typeface="Times New Roman" pitchFamily="18" charset="0"/>
              </a:rPr>
              <a:t>试验等级及参数：</a:t>
            </a:r>
            <a:endParaRPr lang="zh-CN" altLang="en-US" b="1" dirty="0">
              <a:solidFill>
                <a:srgbClr val="000000"/>
              </a:solidFill>
              <a:sym typeface="Arial" pitchFamily="34" charset="0"/>
            </a:endParaRPr>
          </a:p>
        </p:txBody>
      </p:sp>
      <p:graphicFrame>
        <p:nvGraphicFramePr>
          <p:cNvPr id="4" name="表格 3"/>
          <p:cNvGraphicFramePr>
            <a:graphicFrameLocks noGrp="1"/>
          </p:cNvGraphicFramePr>
          <p:nvPr/>
        </p:nvGraphicFramePr>
        <p:xfrm>
          <a:off x="2705099" y="2214554"/>
          <a:ext cx="4367231" cy="945838"/>
        </p:xfrm>
        <a:graphic>
          <a:graphicData uri="http://schemas.openxmlformats.org/drawingml/2006/table">
            <a:tbl>
              <a:tblPr/>
              <a:tblGrid>
                <a:gridCol w="919651"/>
                <a:gridCol w="844124"/>
                <a:gridCol w="915208"/>
                <a:gridCol w="844124"/>
                <a:gridCol w="844124"/>
              </a:tblGrid>
              <a:tr h="472919">
                <a:tc>
                  <a:txBody>
                    <a:bodyPr/>
                    <a:lstStyle/>
                    <a:p>
                      <a:pPr algn="ctr">
                        <a:spcAft>
                          <a:spcPts val="0"/>
                        </a:spcAft>
                      </a:pPr>
                      <a:r>
                        <a:rPr lang="zh-CN" sz="1200" kern="100" dirty="0">
                          <a:latin typeface="Times New Roman"/>
                          <a:ea typeface="宋体"/>
                          <a:cs typeface="Times New Roman"/>
                        </a:rPr>
                        <a:t>试验端口</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试验电压</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重复频率</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试验时间</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性能等级</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2919">
                <a:tc>
                  <a:txBody>
                    <a:bodyPr/>
                    <a:lstStyle/>
                    <a:p>
                      <a:pPr algn="ctr">
                        <a:spcAft>
                          <a:spcPts val="0"/>
                        </a:spcAft>
                      </a:pPr>
                      <a:r>
                        <a:rPr lang="zh-CN" sz="1200" kern="100">
                          <a:latin typeface="Times New Roman"/>
                          <a:ea typeface="宋体"/>
                          <a:cs typeface="Times New Roman"/>
                        </a:rPr>
                        <a:t>电源端口</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latin typeface="Times New Roman"/>
                          <a:ea typeface="宋体"/>
                          <a:cs typeface="Times New Roman"/>
                        </a:rPr>
                        <a:t>±</a:t>
                      </a:r>
                      <a:r>
                        <a:rPr lang="en-US" sz="1200" kern="100" dirty="0">
                          <a:latin typeface="Times New Roman"/>
                          <a:ea typeface="宋体"/>
                          <a:cs typeface="Times New Roman"/>
                        </a:rPr>
                        <a:t>2kV</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latin typeface="Times New Roman"/>
                          <a:ea typeface="宋体"/>
                          <a:cs typeface="Times New Roman"/>
                        </a:rPr>
                        <a:t>5kHz</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latin typeface="Times New Roman"/>
                          <a:ea typeface="宋体"/>
                          <a:cs typeface="Times New Roman"/>
                        </a:rPr>
                        <a:t>1min</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latin typeface="Times New Roman"/>
                          <a:ea typeface="宋体"/>
                          <a:cs typeface="Times New Roman"/>
                        </a:rPr>
                        <a:t>A</a:t>
                      </a:r>
                      <a:r>
                        <a:rPr lang="zh-CN" sz="1200" kern="100" dirty="0">
                          <a:latin typeface="Times New Roman"/>
                          <a:ea typeface="宋体"/>
                          <a:cs typeface="Times New Roman"/>
                        </a:rPr>
                        <a:t>级</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1265" name="Picture 1"/>
          <p:cNvPicPr>
            <a:picLocks noChangeAspect="1" noChangeArrowheads="1"/>
          </p:cNvPicPr>
          <p:nvPr/>
        </p:nvPicPr>
        <p:blipFill>
          <a:blip r:embed="rId2"/>
          <a:srcRect/>
          <a:stretch>
            <a:fillRect/>
          </a:stretch>
        </p:blipFill>
        <p:spPr bwMode="auto">
          <a:xfrm>
            <a:off x="214282" y="3286124"/>
            <a:ext cx="4910065" cy="2970207"/>
          </a:xfrm>
          <a:prstGeom prst="rect">
            <a:avLst/>
          </a:prstGeom>
          <a:noFill/>
          <a:ln w="9525">
            <a:noFill/>
            <a:miter lim="800000"/>
            <a:headEnd/>
            <a:tailEnd/>
          </a:ln>
          <a:effectLst/>
        </p:spPr>
      </p:pic>
      <p:pic>
        <p:nvPicPr>
          <p:cNvPr id="11266" name="Picture 2"/>
          <p:cNvPicPr>
            <a:picLocks noChangeAspect="1" noChangeArrowheads="1"/>
          </p:cNvPicPr>
          <p:nvPr/>
        </p:nvPicPr>
        <p:blipFill>
          <a:blip r:embed="rId3"/>
          <a:srcRect/>
          <a:stretch>
            <a:fillRect/>
          </a:stretch>
        </p:blipFill>
        <p:spPr bwMode="auto">
          <a:xfrm>
            <a:off x="4786314" y="3401413"/>
            <a:ext cx="4059649" cy="2813669"/>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0034" y="1142984"/>
            <a:ext cx="7286676" cy="2197525"/>
          </a:xfrm>
          <a:prstGeom prst="rect">
            <a:avLst/>
          </a:prstGeom>
        </p:spPr>
        <p:txBody>
          <a:bodyPr wrap="square">
            <a:spAutoFit/>
          </a:bodyPr>
          <a:lstStyle/>
          <a:p>
            <a:r>
              <a:rPr lang="zh-CN" altLang="en-US" dirty="0" smtClean="0">
                <a:solidFill>
                  <a:srgbClr val="000000"/>
                </a:solidFill>
                <a:latin typeface="Times New Roman" pitchFamily="18" charset="0"/>
                <a:sym typeface="Times New Roman" pitchFamily="18" charset="0"/>
              </a:rPr>
              <a:t>★ 性能判据：</a:t>
            </a:r>
            <a:endParaRPr lang="en-US" altLang="zh-CN"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sym typeface="Arial" pitchFamily="34" charset="0"/>
              </a:rPr>
              <a:t>     ●</a:t>
            </a:r>
            <a:r>
              <a:rPr lang="en-US" altLang="zh-CN" dirty="0" smtClean="0">
                <a:solidFill>
                  <a:srgbClr val="000000"/>
                </a:solidFill>
                <a:sym typeface="Arial" pitchFamily="34" charset="0"/>
              </a:rPr>
              <a:t>A</a:t>
            </a:r>
            <a:r>
              <a:rPr lang="zh-CN" altLang="en-US" dirty="0" smtClean="0">
                <a:solidFill>
                  <a:srgbClr val="000000"/>
                </a:solidFill>
                <a:sym typeface="Arial" pitchFamily="34" charset="0"/>
              </a:rPr>
              <a:t>级：</a:t>
            </a:r>
            <a:r>
              <a:rPr lang="zh-CN" altLang="en-US" dirty="0" smtClean="0"/>
              <a:t>在制造商、委托方或购买方规定的限值内性能正常</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pPr>
              <a:lnSpc>
                <a:spcPct val="120000"/>
              </a:lnSpc>
            </a:pPr>
            <a:r>
              <a:rPr lang="en-US" dirty="0" smtClean="0">
                <a:solidFill>
                  <a:srgbClr val="000000"/>
                </a:solidFill>
                <a:sym typeface="Arial" pitchFamily="34" charset="0"/>
              </a:rPr>
              <a:t>     </a:t>
            </a:r>
            <a:r>
              <a:rPr lang="zh-CN" altLang="en-US" dirty="0" smtClean="0">
                <a:solidFill>
                  <a:srgbClr val="000000"/>
                </a:solidFill>
                <a:sym typeface="Arial" pitchFamily="34" charset="0"/>
              </a:rPr>
              <a:t>●</a:t>
            </a:r>
            <a:r>
              <a:rPr lang="en-US" altLang="zh-CN" dirty="0" smtClean="0">
                <a:solidFill>
                  <a:srgbClr val="000000"/>
                </a:solidFill>
                <a:sym typeface="Arial" pitchFamily="34" charset="0"/>
              </a:rPr>
              <a:t>B</a:t>
            </a:r>
            <a:r>
              <a:rPr lang="zh-CN" altLang="en-US" dirty="0" smtClean="0">
                <a:solidFill>
                  <a:srgbClr val="000000"/>
                </a:solidFill>
                <a:sym typeface="Arial" pitchFamily="34" charset="0"/>
              </a:rPr>
              <a:t>级：</a:t>
            </a:r>
            <a:r>
              <a:rPr lang="zh-CN" altLang="en-US" dirty="0" smtClean="0"/>
              <a:t>功能或性能暂时丧失或降低，但在骚扰停止后能自行恢复，不需要操作者干预</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r>
              <a:rPr lang="en-US" dirty="0" smtClean="0">
                <a:solidFill>
                  <a:srgbClr val="000000"/>
                </a:solidFill>
                <a:sym typeface="Arial" pitchFamily="34" charset="0"/>
              </a:rPr>
              <a:t>     </a:t>
            </a:r>
            <a:r>
              <a:rPr lang="zh-CN" altLang="en-US" dirty="0" smtClean="0">
                <a:solidFill>
                  <a:srgbClr val="000000"/>
                </a:solidFill>
                <a:sym typeface="Arial" pitchFamily="34" charset="0"/>
              </a:rPr>
              <a:t>●</a:t>
            </a:r>
            <a:r>
              <a:rPr lang="en-US" altLang="zh-CN" dirty="0" smtClean="0">
                <a:solidFill>
                  <a:srgbClr val="000000"/>
                </a:solidFill>
                <a:sym typeface="Arial" pitchFamily="34" charset="0"/>
              </a:rPr>
              <a:t>C</a:t>
            </a:r>
            <a:r>
              <a:rPr lang="zh-CN" altLang="en-US" dirty="0" smtClean="0">
                <a:solidFill>
                  <a:srgbClr val="000000"/>
                </a:solidFill>
                <a:sym typeface="Arial" pitchFamily="34" charset="0"/>
              </a:rPr>
              <a:t>级：</a:t>
            </a:r>
            <a:r>
              <a:rPr lang="zh-CN" altLang="en-US" dirty="0" smtClean="0"/>
              <a:t>功能或性能暂时丧失或降低，但需操作人员干预才能恢复</a:t>
            </a:r>
          </a:p>
          <a:p>
            <a:r>
              <a:rPr lang="en-US" dirty="0" smtClean="0">
                <a:solidFill>
                  <a:srgbClr val="000000"/>
                </a:solidFill>
                <a:sym typeface="Arial" pitchFamily="34" charset="0"/>
              </a:rPr>
              <a:t>     </a:t>
            </a:r>
            <a:r>
              <a:rPr lang="zh-CN" altLang="en-US" dirty="0" smtClean="0">
                <a:solidFill>
                  <a:srgbClr val="000000"/>
                </a:solidFill>
                <a:sym typeface="Arial" pitchFamily="34" charset="0"/>
              </a:rPr>
              <a:t>●</a:t>
            </a:r>
            <a:r>
              <a:rPr lang="en-US" altLang="zh-CN" dirty="0" smtClean="0">
                <a:solidFill>
                  <a:srgbClr val="000000"/>
                </a:solidFill>
                <a:sym typeface="Arial" pitchFamily="34" charset="0"/>
              </a:rPr>
              <a:t>D</a:t>
            </a:r>
            <a:r>
              <a:rPr lang="zh-CN" altLang="en-US" dirty="0" smtClean="0">
                <a:solidFill>
                  <a:srgbClr val="000000"/>
                </a:solidFill>
                <a:sym typeface="Arial" pitchFamily="34" charset="0"/>
              </a:rPr>
              <a:t>级：</a:t>
            </a:r>
            <a:r>
              <a:rPr lang="zh-CN" altLang="en-US" dirty="0" smtClean="0"/>
              <a:t>因设备硬件或软件损坏，或数据丢失而造成不能恢复的功能丧失或性能降低。</a:t>
            </a:r>
            <a:endParaRPr lang="zh-CN" altLang="en-US" dirty="0"/>
          </a:p>
        </p:txBody>
      </p:sp>
      <p:sp>
        <p:nvSpPr>
          <p:cNvPr id="3" name="矩形 2"/>
          <p:cNvSpPr/>
          <p:nvPr/>
        </p:nvSpPr>
        <p:spPr>
          <a:xfrm>
            <a:off x="500034" y="3286124"/>
            <a:ext cx="3877985" cy="369332"/>
          </a:xfrm>
          <a:prstGeom prst="rect">
            <a:avLst/>
          </a:prstGeom>
        </p:spPr>
        <p:txBody>
          <a:bodyPr wrap="none">
            <a:spAutoFit/>
          </a:bodyPr>
          <a:lstStyle/>
          <a:p>
            <a:r>
              <a:rPr lang="zh-CN" altLang="en-US" dirty="0" smtClean="0">
                <a:solidFill>
                  <a:srgbClr val="000000"/>
                </a:solidFill>
                <a:latin typeface="Times New Roman" pitchFamily="18" charset="0"/>
                <a:sym typeface="Times New Roman" pitchFamily="18" charset="0"/>
              </a:rPr>
              <a:t>★</a:t>
            </a:r>
            <a:r>
              <a:rPr lang="zh-CN" altLang="en-US" dirty="0">
                <a:solidFill>
                  <a:srgbClr val="000000"/>
                </a:solidFill>
                <a:sym typeface="Arial" pitchFamily="34" charset="0"/>
              </a:rPr>
              <a:t>车辆基本试验</a:t>
            </a:r>
            <a:r>
              <a:rPr lang="zh-CN" altLang="en-US" dirty="0" smtClean="0">
                <a:solidFill>
                  <a:srgbClr val="000000"/>
                </a:solidFill>
                <a:sym typeface="Arial" pitchFamily="34" charset="0"/>
              </a:rPr>
              <a:t>条件</a:t>
            </a:r>
            <a:r>
              <a:rPr lang="zh-CN" altLang="en-US" dirty="0" smtClean="0">
                <a:solidFill>
                  <a:srgbClr val="000000"/>
                </a:solidFill>
                <a:latin typeface="Times New Roman" pitchFamily="18" charset="0"/>
                <a:sym typeface="Times New Roman" pitchFamily="18" charset="0"/>
              </a:rPr>
              <a:t>及失效判定准则</a:t>
            </a:r>
            <a:endParaRPr lang="zh-CN" altLang="en-US" dirty="0"/>
          </a:p>
        </p:txBody>
      </p:sp>
      <p:graphicFrame>
        <p:nvGraphicFramePr>
          <p:cNvPr id="4" name="表格 6"/>
          <p:cNvGraphicFramePr>
            <a:graphicFrameLocks noGrp="1"/>
          </p:cNvGraphicFramePr>
          <p:nvPr/>
        </p:nvGraphicFramePr>
        <p:xfrm>
          <a:off x="785786" y="3714752"/>
          <a:ext cx="7572375" cy="1143008"/>
        </p:xfrm>
        <a:graphic>
          <a:graphicData uri="http://schemas.openxmlformats.org/drawingml/2006/table">
            <a:tbl>
              <a:tblPr/>
              <a:tblGrid>
                <a:gridCol w="3786188"/>
                <a:gridCol w="3786187"/>
              </a:tblGrid>
              <a:tr h="285751">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车辆</a:t>
                      </a: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充电模式</a:t>
                      </a: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试验条件</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失效判定</a:t>
                      </a: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准则</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857257">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pitchFamily="34" charset="0"/>
                          <a:ea typeface="宋体" pitchFamily="2" charset="-122"/>
                          <a:sym typeface="Arial" pitchFamily="34" charset="0"/>
                        </a:rPr>
                        <a:t>车辆处于充电模式。整个测试过程中，车辆的电量（</a:t>
                      </a:r>
                      <a:r>
                        <a:rPr kumimoji="0" lang="en-US" alt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rPr>
                        <a:t>SOC</a:t>
                      </a:r>
                      <a:r>
                        <a:rPr kumimoji="0" lang="zh-CN" altLang="en-US" sz="1200" b="0" i="0" u="none" strike="noStrike" cap="none" normalizeH="0" baseline="0" dirty="0" smtClean="0">
                          <a:ln>
                            <a:noFill/>
                          </a:ln>
                          <a:solidFill>
                            <a:schemeClr val="tx1"/>
                          </a:solidFill>
                          <a:effectLst/>
                          <a:latin typeface="Arial" pitchFamily="34" charset="0"/>
                          <a:ea typeface="宋体" pitchFamily="2" charset="-122"/>
                          <a:sym typeface="Arial" pitchFamily="34" charset="0"/>
                        </a:rPr>
                        <a:t>）保持在最大电量的</a:t>
                      </a:r>
                      <a:r>
                        <a:rPr kumimoji="0" lang="en-US" alt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rPr>
                        <a:t>20%-80%.</a:t>
                      </a:r>
                      <a:r>
                        <a:rPr lang="zh-CN" altLang="en-US" sz="1200" dirty="0" smtClean="0">
                          <a:solidFill>
                            <a:srgbClr val="000000"/>
                          </a:solidFill>
                          <a:sym typeface="Arial" pitchFamily="34" charset="0"/>
                        </a:rPr>
                        <a:t>若电流消耗可调，则电流消耗调至额定值的</a:t>
                      </a:r>
                      <a:r>
                        <a:rPr lang="en-US" altLang="zh-CN" sz="1200" dirty="0" smtClean="0">
                          <a:solidFill>
                            <a:srgbClr val="000000"/>
                          </a:solidFill>
                          <a:sym typeface="Arial" pitchFamily="34" charset="0"/>
                        </a:rPr>
                        <a:t>80%</a:t>
                      </a:r>
                      <a:endParaRPr kumimoji="0" lang="zh-CN" altLang="en-US"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车辆设置发生变化。（</a:t>
                      </a:r>
                      <a:r>
                        <a:rPr kumimoji="0" lang="en-US" alt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Vehicle sets in motion.</a:t>
                      </a: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a:t>
                      </a: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bl>
          </a:graphicData>
        </a:graphic>
      </p:graphicFrame>
      <p:sp>
        <p:nvSpPr>
          <p:cNvPr id="5" name="矩形 8"/>
          <p:cNvSpPr>
            <a:spLocks noChangeArrowheads="1"/>
          </p:cNvSpPr>
          <p:nvPr/>
        </p:nvSpPr>
        <p:spPr bwMode="auto">
          <a:xfrm>
            <a:off x="500063" y="4911239"/>
            <a:ext cx="8143875" cy="1089529"/>
          </a:xfrm>
          <a:prstGeom prst="rect">
            <a:avLst/>
          </a:prstGeom>
          <a:noFill/>
          <a:ln w="9525">
            <a:noFill/>
            <a:miter lim="800000"/>
            <a:headEnd/>
            <a:tailEnd/>
          </a:ln>
        </p:spPr>
        <p:txBody>
          <a:bodyPr wrap="square">
            <a:spAutoFit/>
          </a:bodyPr>
          <a:lstStyle/>
          <a:p>
            <a:pPr>
              <a:lnSpc>
                <a:spcPct val="120000"/>
              </a:lnSpc>
            </a:pPr>
            <a:r>
              <a:rPr lang="zh-CN" altLang="en-US" dirty="0">
                <a:solidFill>
                  <a:srgbClr val="000000"/>
                </a:solidFill>
                <a:sym typeface="Arial" pitchFamily="34" charset="0"/>
              </a:rPr>
              <a:t>★ 试验工况</a:t>
            </a:r>
            <a:endParaRPr lang="en-US" altLang="zh-CN" dirty="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●车辆处于充电状态，静止且发动机关闭；</a:t>
            </a:r>
            <a:endParaRPr lang="en-US" altLang="zh-CN" dirty="0" smtClean="0">
              <a:solidFill>
                <a:srgbClr val="000000"/>
              </a:solidFill>
              <a:sym typeface="Arial" pitchFamily="34" charset="0"/>
            </a:endParaRPr>
          </a:p>
          <a:p>
            <a:pPr>
              <a:lnSpc>
                <a:spcPct val="120000"/>
              </a:lnSpc>
            </a:pPr>
            <a:r>
              <a:rPr lang="en-US" dirty="0">
                <a:solidFill>
                  <a:srgbClr val="000000"/>
                </a:solidFill>
                <a:sym typeface="Arial" pitchFamily="34" charset="0"/>
              </a:rPr>
              <a:t> </a:t>
            </a:r>
            <a:r>
              <a:rPr lang="en-US" dirty="0" smtClean="0">
                <a:solidFill>
                  <a:srgbClr val="000000"/>
                </a:solidFill>
                <a:sym typeface="Arial" pitchFamily="34" charset="0"/>
              </a:rPr>
              <a:t>    </a:t>
            </a:r>
            <a:r>
              <a:rPr lang="zh-CN" altLang="en-US" dirty="0" smtClean="0">
                <a:solidFill>
                  <a:srgbClr val="000000"/>
                </a:solidFill>
                <a:sym typeface="Arial" pitchFamily="34" charset="0"/>
              </a:rPr>
              <a:t>●关闭其他所有可能被驾驶员长时开启的电气设备。</a:t>
            </a:r>
            <a:endParaRPr lang="en-US" altLang="zh-CN" dirty="0">
              <a:solidFill>
                <a:srgbClr val="000000"/>
              </a:solidFill>
              <a:sym typeface="Arial" pitchFamily="34" charset="0"/>
            </a:endParaRPr>
          </a:p>
        </p:txBody>
      </p:sp>
      <p:sp>
        <p:nvSpPr>
          <p:cNvPr id="6"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b="1" kern="1200" dirty="0" smtClean="0">
                <a:solidFill>
                  <a:srgbClr val="000000"/>
                </a:solidFill>
                <a:latin typeface="Times New Roman" pitchFamily="18" charset="0"/>
                <a:ea typeface="黑体" pitchFamily="49" charset="-122"/>
                <a:sym typeface="Times New Roman" pitchFamily="18" charset="0"/>
              </a:rPr>
              <a:t>电快速瞬变脉冲群抗扰度</a:t>
            </a:r>
            <a:endParaRPr lang="zh-CN" altLang="en-US" sz="2000" kern="1200" dirty="0" smtClean="0">
              <a:solidFill>
                <a:schemeClr val="tx1"/>
              </a:solidFill>
              <a:latin typeface="Calibri" pitchFamily="34" charset="0"/>
              <a:ea typeface="黑体" pitchFamily="49" charset="-122"/>
              <a:cs typeface="+mn-c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b="1" kern="1200" dirty="0" smtClean="0">
                <a:solidFill>
                  <a:srgbClr val="000000"/>
                </a:solidFill>
                <a:latin typeface="Times New Roman" pitchFamily="18" charset="0"/>
                <a:ea typeface="黑体" pitchFamily="49" charset="-122"/>
                <a:sym typeface="Times New Roman" pitchFamily="18" charset="0"/>
              </a:rPr>
              <a:t>电快速瞬变脉冲群抗扰度</a:t>
            </a:r>
            <a:endParaRPr lang="zh-CN" altLang="en-US" sz="2000" kern="1200" dirty="0" smtClean="0">
              <a:solidFill>
                <a:schemeClr val="tx1"/>
              </a:solidFill>
              <a:latin typeface="Calibri" pitchFamily="34" charset="0"/>
              <a:ea typeface="黑体" pitchFamily="49" charset="-122"/>
              <a:cs typeface="+mn-cs"/>
            </a:endParaRPr>
          </a:p>
        </p:txBody>
      </p:sp>
      <p:pic>
        <p:nvPicPr>
          <p:cNvPr id="9217" name="Picture 1"/>
          <p:cNvPicPr>
            <a:picLocks noChangeAspect="1" noChangeArrowheads="1"/>
          </p:cNvPicPr>
          <p:nvPr/>
        </p:nvPicPr>
        <p:blipFill>
          <a:blip r:embed="rId2"/>
          <a:srcRect/>
          <a:stretch>
            <a:fillRect/>
          </a:stretch>
        </p:blipFill>
        <p:spPr bwMode="auto">
          <a:xfrm>
            <a:off x="571472" y="3000372"/>
            <a:ext cx="8143900" cy="2904938"/>
          </a:xfrm>
          <a:prstGeom prst="rect">
            <a:avLst/>
          </a:prstGeom>
          <a:noFill/>
          <a:ln w="9525">
            <a:noFill/>
            <a:miter lim="800000"/>
            <a:headEnd/>
            <a:tailEnd/>
          </a:ln>
          <a:effectLst/>
        </p:spPr>
      </p:pic>
      <p:sp>
        <p:nvSpPr>
          <p:cNvPr id="5" name="矩形 4"/>
          <p:cNvSpPr/>
          <p:nvPr/>
        </p:nvSpPr>
        <p:spPr>
          <a:xfrm>
            <a:off x="500034" y="1419530"/>
            <a:ext cx="8358246" cy="1366528"/>
          </a:xfrm>
          <a:prstGeom prst="rect">
            <a:avLst/>
          </a:prstGeom>
        </p:spPr>
        <p:txBody>
          <a:bodyPr wrap="square">
            <a:spAutoFit/>
          </a:bodyPr>
          <a:lstStyle/>
          <a:p>
            <a:r>
              <a:rPr lang="zh-CN" altLang="en-US" dirty="0">
                <a:solidFill>
                  <a:srgbClr val="000000"/>
                </a:solidFill>
                <a:latin typeface="Times New Roman" pitchFamily="18" charset="0"/>
                <a:sym typeface="Times New Roman" pitchFamily="18" charset="0"/>
              </a:rPr>
              <a:t>★ </a:t>
            </a:r>
            <a:r>
              <a:rPr lang="zh-CN" altLang="en-US" dirty="0" smtClean="0">
                <a:solidFill>
                  <a:srgbClr val="000000"/>
                </a:solidFill>
                <a:latin typeface="Times New Roman" pitchFamily="18" charset="0"/>
                <a:sym typeface="Times New Roman" pitchFamily="18" charset="0"/>
              </a:rPr>
              <a:t>试验布置要求</a:t>
            </a:r>
            <a:endParaRPr lang="en-US" altLang="zh-CN"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sym typeface="Arial" pitchFamily="34" charset="0"/>
              </a:rPr>
              <a:t>     ●</a:t>
            </a:r>
            <a:r>
              <a:rPr lang="en-US" altLang="zh-CN" dirty="0" smtClean="0">
                <a:solidFill>
                  <a:srgbClr val="000000"/>
                </a:solidFill>
                <a:sym typeface="Arial" pitchFamily="34" charset="0"/>
              </a:rPr>
              <a:t>EFT</a:t>
            </a:r>
            <a:r>
              <a:rPr lang="zh-CN" altLang="en-US" dirty="0" smtClean="0">
                <a:solidFill>
                  <a:srgbClr val="000000"/>
                </a:solidFill>
                <a:sym typeface="Arial" pitchFamily="34" charset="0"/>
              </a:rPr>
              <a:t>发生器与车辆之间的线束长度为</a:t>
            </a:r>
            <a:r>
              <a:rPr lang="en-US" altLang="zh-CN" dirty="0" smtClean="0">
                <a:solidFill>
                  <a:srgbClr val="000000"/>
                </a:solidFill>
                <a:sym typeface="Arial" pitchFamily="34" charset="0"/>
              </a:rPr>
              <a:t>0.8</a:t>
            </a:r>
            <a:r>
              <a:rPr lang="zh-CN" altLang="en-US" dirty="0" smtClean="0">
                <a:solidFill>
                  <a:srgbClr val="000000"/>
                </a:solidFill>
                <a:sym typeface="Arial" pitchFamily="34" charset="0"/>
              </a:rPr>
              <a:t>（</a:t>
            </a:r>
            <a:r>
              <a:rPr lang="en-US" altLang="zh-CN" dirty="0" smtClean="0">
                <a:solidFill>
                  <a:srgbClr val="000000"/>
                </a:solidFill>
                <a:sym typeface="Arial" pitchFamily="34" charset="0"/>
              </a:rPr>
              <a:t>+0.2/-0</a:t>
            </a:r>
            <a:r>
              <a:rPr lang="zh-CN" altLang="en-US" dirty="0" smtClean="0">
                <a:solidFill>
                  <a:srgbClr val="000000"/>
                </a:solidFill>
                <a:sym typeface="Arial" pitchFamily="34" charset="0"/>
              </a:rPr>
              <a:t>）</a:t>
            </a:r>
            <a:r>
              <a:rPr lang="en-US" altLang="zh-CN" dirty="0" smtClean="0">
                <a:solidFill>
                  <a:srgbClr val="000000"/>
                </a:solidFill>
                <a:sym typeface="Arial" pitchFamily="34" charset="0"/>
              </a:rPr>
              <a:t>m</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●若充电线束长于</a:t>
            </a:r>
            <a:r>
              <a:rPr lang="en-US" altLang="zh-CN" dirty="0" smtClean="0">
                <a:solidFill>
                  <a:srgbClr val="000000"/>
                </a:solidFill>
                <a:sym typeface="Arial" pitchFamily="34" charset="0"/>
              </a:rPr>
              <a:t>1m</a:t>
            </a:r>
            <a:r>
              <a:rPr lang="zh-CN" altLang="en-US" dirty="0" smtClean="0">
                <a:solidFill>
                  <a:srgbClr val="000000"/>
                </a:solidFill>
                <a:sym typeface="Arial" pitchFamily="34" charset="0"/>
              </a:rPr>
              <a:t>，则超出部分折叠成最大长度不超过</a:t>
            </a:r>
            <a:r>
              <a:rPr lang="en-US" altLang="zh-CN" dirty="0" smtClean="0">
                <a:solidFill>
                  <a:srgbClr val="000000"/>
                </a:solidFill>
                <a:sym typeface="Arial" pitchFamily="34" charset="0"/>
              </a:rPr>
              <a:t>0.5m</a:t>
            </a:r>
            <a:r>
              <a:rPr lang="zh-CN" altLang="en-US" dirty="0" smtClean="0">
                <a:solidFill>
                  <a:srgbClr val="000000"/>
                </a:solidFill>
                <a:sym typeface="Arial" pitchFamily="34" charset="0"/>
              </a:rPr>
              <a:t>的</a:t>
            </a:r>
            <a:r>
              <a:rPr lang="en-US" altLang="zh-CN" dirty="0" smtClean="0">
                <a:solidFill>
                  <a:srgbClr val="000000"/>
                </a:solidFill>
                <a:sym typeface="Arial" pitchFamily="34" charset="0"/>
              </a:rPr>
              <a:t>Z</a:t>
            </a:r>
            <a:r>
              <a:rPr lang="zh-CN" altLang="en-US" dirty="0" smtClean="0">
                <a:solidFill>
                  <a:srgbClr val="000000"/>
                </a:solidFill>
                <a:sym typeface="Arial" pitchFamily="34" charset="0"/>
              </a:rPr>
              <a:t>型；</a:t>
            </a:r>
            <a:endParaRPr lang="en-US" altLang="zh-CN" dirty="0" smtClean="0">
              <a:solidFill>
                <a:srgbClr val="000000"/>
              </a:solidFill>
              <a:sym typeface="Arial" pitchFamily="34" charset="0"/>
            </a:endParaRPr>
          </a:p>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    ●线束离地高度为</a:t>
            </a:r>
            <a:r>
              <a:rPr lang="en-US" altLang="zh-CN" dirty="0" smtClean="0">
                <a:solidFill>
                  <a:srgbClr val="000000"/>
                </a:solidFill>
                <a:sym typeface="Arial" pitchFamily="34" charset="0"/>
              </a:rPr>
              <a:t>0.1m</a:t>
            </a:r>
            <a:r>
              <a:rPr lang="zh-CN" altLang="en-US" dirty="0" smtClean="0">
                <a:solidFill>
                  <a:srgbClr val="000000"/>
                </a:solidFill>
                <a:sym typeface="Arial" pitchFamily="34" charset="0"/>
              </a:rPr>
              <a:t>，与地之间使用低介电材料支撑；</a:t>
            </a:r>
            <a:endParaRPr lang="en-US" altLang="zh-CN" dirty="0">
              <a:solidFill>
                <a:srgbClr val="000000"/>
              </a:solidFill>
              <a:sym typeface="Arial"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0034" y="1419530"/>
            <a:ext cx="8358246" cy="369332"/>
          </a:xfrm>
          <a:prstGeom prst="rect">
            <a:avLst/>
          </a:prstGeom>
        </p:spPr>
        <p:txBody>
          <a:bodyPr wrap="square">
            <a:spAutoFit/>
          </a:bodyPr>
          <a:lstStyle/>
          <a:p>
            <a:r>
              <a:rPr lang="zh-CN" altLang="en-US" dirty="0">
                <a:solidFill>
                  <a:srgbClr val="000000"/>
                </a:solidFill>
                <a:latin typeface="Times New Roman" pitchFamily="18" charset="0"/>
                <a:sym typeface="Times New Roman" pitchFamily="18" charset="0"/>
              </a:rPr>
              <a:t>★ </a:t>
            </a:r>
            <a:r>
              <a:rPr lang="zh-CN" altLang="en-US" dirty="0" smtClean="0">
                <a:solidFill>
                  <a:srgbClr val="000000"/>
                </a:solidFill>
                <a:latin typeface="Times New Roman" pitchFamily="18" charset="0"/>
                <a:sym typeface="Times New Roman" pitchFamily="18" charset="0"/>
              </a:rPr>
              <a:t>试验照片</a:t>
            </a:r>
            <a:endParaRPr lang="en-US" altLang="zh-CN" dirty="0" smtClean="0">
              <a:solidFill>
                <a:srgbClr val="000000"/>
              </a:solidFill>
              <a:latin typeface="Times New Roman" pitchFamily="18" charset="0"/>
              <a:sym typeface="Times New Roman" pitchFamily="18" charset="0"/>
            </a:endParaRPr>
          </a:p>
        </p:txBody>
      </p:sp>
      <p:pic>
        <p:nvPicPr>
          <p:cNvPr id="8193" name="Picture 1"/>
          <p:cNvPicPr>
            <a:picLocks noChangeAspect="1" noChangeArrowheads="1"/>
          </p:cNvPicPr>
          <p:nvPr/>
        </p:nvPicPr>
        <p:blipFill>
          <a:blip r:embed="rId2"/>
          <a:srcRect/>
          <a:stretch>
            <a:fillRect/>
          </a:stretch>
        </p:blipFill>
        <p:spPr bwMode="auto">
          <a:xfrm>
            <a:off x="1928794" y="1928802"/>
            <a:ext cx="5438788" cy="3898280"/>
          </a:xfrm>
          <a:prstGeom prst="rect">
            <a:avLst/>
          </a:prstGeom>
          <a:noFill/>
          <a:ln w="9525">
            <a:noFill/>
            <a:miter lim="800000"/>
            <a:headEnd/>
            <a:tailEnd/>
          </a:ln>
          <a:effectLst/>
        </p:spPr>
      </p:pic>
      <p:sp>
        <p:nvSpPr>
          <p:cNvPr id="4"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b="1" kern="1200" dirty="0" smtClean="0">
                <a:solidFill>
                  <a:srgbClr val="000000"/>
                </a:solidFill>
                <a:latin typeface="Times New Roman" pitchFamily="18" charset="0"/>
                <a:ea typeface="黑体" pitchFamily="49" charset="-122"/>
                <a:sym typeface="Times New Roman" pitchFamily="18" charset="0"/>
              </a:rPr>
              <a:t>电快速瞬变脉冲群抗扰度</a:t>
            </a:r>
            <a:endParaRPr lang="zh-CN" altLang="en-US" sz="2000" kern="1200" dirty="0" smtClean="0">
              <a:solidFill>
                <a:schemeClr val="tx1"/>
              </a:solidFill>
              <a:latin typeface="Calibri" pitchFamily="34" charset="0"/>
              <a:ea typeface="黑体" pitchFamily="49" charset="-122"/>
              <a:cs typeface="+mn-c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2"/>
          <a:srcRect/>
          <a:stretch>
            <a:fillRect/>
          </a:stretch>
        </p:blipFill>
        <p:spPr bwMode="auto">
          <a:xfrm>
            <a:off x="2357422" y="4071942"/>
            <a:ext cx="4286280" cy="2286016"/>
          </a:xfrm>
          <a:prstGeom prst="rect">
            <a:avLst/>
          </a:prstGeom>
          <a:noFill/>
          <a:ln w="9525">
            <a:noFill/>
            <a:miter lim="800000"/>
            <a:headEnd/>
            <a:tailEnd/>
          </a:ln>
          <a:effectLst/>
        </p:spPr>
      </p:pic>
      <p:sp>
        <p:nvSpPr>
          <p:cNvPr id="2"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b="1" kern="1200" dirty="0" smtClean="0">
                <a:solidFill>
                  <a:srgbClr val="000000"/>
                </a:solidFill>
                <a:latin typeface="Times New Roman" pitchFamily="18" charset="0"/>
                <a:ea typeface="黑体" pitchFamily="49" charset="-122"/>
                <a:sym typeface="Times New Roman" pitchFamily="18" charset="0"/>
              </a:rPr>
              <a:t>浪涌抗扰度</a:t>
            </a:r>
            <a:endParaRPr lang="zh-CN" altLang="en-US" sz="2000" kern="1200" dirty="0" smtClean="0">
              <a:solidFill>
                <a:schemeClr val="tx1"/>
              </a:solidFill>
              <a:latin typeface="Calibri" pitchFamily="34" charset="0"/>
              <a:ea typeface="黑体" pitchFamily="49" charset="-122"/>
              <a:cs typeface="+mn-cs"/>
            </a:endParaRPr>
          </a:p>
        </p:txBody>
      </p:sp>
      <p:sp>
        <p:nvSpPr>
          <p:cNvPr id="3" name="矩形 2"/>
          <p:cNvSpPr/>
          <p:nvPr/>
        </p:nvSpPr>
        <p:spPr>
          <a:xfrm>
            <a:off x="642910" y="1142984"/>
            <a:ext cx="8001056" cy="1126462"/>
          </a:xfrm>
          <a:prstGeom prst="rect">
            <a:avLst/>
          </a:prstGeom>
        </p:spPr>
        <p:txBody>
          <a:bodyPr wrap="square">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8.</a:t>
            </a:r>
            <a:r>
              <a:rPr lang="zh-CN" altLang="en-US" sz="2000" b="1" dirty="0" smtClean="0">
                <a:solidFill>
                  <a:srgbClr val="000000"/>
                </a:solidFill>
                <a:latin typeface="Times New Roman" pitchFamily="18" charset="0"/>
                <a:sym typeface="Times New Roman" pitchFamily="18" charset="0"/>
              </a:rPr>
              <a:t>浪涌抗扰度</a:t>
            </a:r>
            <a:endParaRPr lang="en-US" sz="2000" b="1"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引用标准</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IEC61000-4-5</a:t>
            </a:r>
            <a:endParaRPr lang="zh-CN" altLang="en-US"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a:t>
            </a:r>
            <a:r>
              <a:rPr lang="zh-CN" altLang="en-US" dirty="0" smtClean="0">
                <a:solidFill>
                  <a:srgbClr val="000000"/>
                </a:solidFill>
                <a:latin typeface="Times New Roman" pitchFamily="18" charset="0"/>
                <a:sym typeface="Times New Roman" pitchFamily="18" charset="0"/>
              </a:rPr>
              <a:t>试验等级及参数：</a:t>
            </a:r>
            <a:endParaRPr lang="zh-CN" altLang="en-US" b="1" dirty="0">
              <a:solidFill>
                <a:srgbClr val="000000"/>
              </a:solidFill>
              <a:sym typeface="Arial" pitchFamily="34" charset="0"/>
            </a:endParaRPr>
          </a:p>
        </p:txBody>
      </p:sp>
      <p:graphicFrame>
        <p:nvGraphicFramePr>
          <p:cNvPr id="4" name="表格 3"/>
          <p:cNvGraphicFramePr>
            <a:graphicFrameLocks noGrp="1"/>
          </p:cNvGraphicFramePr>
          <p:nvPr/>
        </p:nvGraphicFramePr>
        <p:xfrm>
          <a:off x="1571605" y="2214554"/>
          <a:ext cx="6500858" cy="1857390"/>
        </p:xfrm>
        <a:graphic>
          <a:graphicData uri="http://schemas.openxmlformats.org/drawingml/2006/table">
            <a:tbl>
              <a:tblPr/>
              <a:tblGrid>
                <a:gridCol w="975836"/>
                <a:gridCol w="895695"/>
                <a:gridCol w="895695"/>
                <a:gridCol w="1119158"/>
                <a:gridCol w="823084"/>
                <a:gridCol w="895695"/>
                <a:gridCol w="895695"/>
              </a:tblGrid>
              <a:tr h="371478">
                <a:tc>
                  <a:txBody>
                    <a:bodyPr/>
                    <a:lstStyle/>
                    <a:p>
                      <a:pPr algn="ctr">
                        <a:spcAft>
                          <a:spcPts val="0"/>
                        </a:spcAft>
                      </a:pPr>
                      <a:r>
                        <a:rPr lang="zh-CN" sz="1200" kern="100" dirty="0">
                          <a:latin typeface="Times New Roman"/>
                          <a:ea typeface="宋体"/>
                          <a:cs typeface="Times New Roman"/>
                        </a:rPr>
                        <a:t>试验端口</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200" kern="100" dirty="0" smtClean="0">
                          <a:latin typeface="Calibri"/>
                          <a:ea typeface="宋体"/>
                          <a:cs typeface="Times New Roman"/>
                        </a:rPr>
                        <a:t>耦合方式</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latin typeface="Times New Roman"/>
                          <a:ea typeface="宋体"/>
                          <a:cs typeface="Times New Roman"/>
                        </a:rPr>
                        <a:t>试验电压</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200" kern="100" dirty="0" smtClean="0">
                          <a:latin typeface="Calibri"/>
                          <a:ea typeface="宋体"/>
                          <a:cs typeface="Times New Roman"/>
                        </a:rPr>
                        <a:t>相位</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200" kern="100" dirty="0" smtClean="0">
                          <a:latin typeface="Calibri"/>
                          <a:ea typeface="宋体"/>
                          <a:cs typeface="Times New Roman"/>
                        </a:rPr>
                        <a:t>试验次数</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smtClean="0">
                          <a:latin typeface="Times New Roman"/>
                          <a:ea typeface="宋体"/>
                          <a:cs typeface="Times New Roman"/>
                        </a:rPr>
                        <a:t>试验</a:t>
                      </a:r>
                      <a:r>
                        <a:rPr lang="zh-CN" altLang="en-US" sz="1200" kern="100" dirty="0" smtClean="0">
                          <a:latin typeface="Times New Roman"/>
                          <a:ea typeface="宋体"/>
                          <a:cs typeface="Times New Roman"/>
                        </a:rPr>
                        <a:t>间隔</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latin typeface="Times New Roman"/>
                          <a:ea typeface="宋体"/>
                          <a:cs typeface="Times New Roman"/>
                        </a:rPr>
                        <a:t>性能等级</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1478">
                <a:tc>
                  <a:txBody>
                    <a:bodyPr/>
                    <a:lstStyle/>
                    <a:p>
                      <a:pPr algn="ctr">
                        <a:spcAft>
                          <a:spcPts val="0"/>
                        </a:spcAft>
                      </a:pPr>
                      <a:r>
                        <a:rPr lang="en-US" altLang="zh-CN" sz="1200" kern="100" dirty="0" smtClean="0">
                          <a:latin typeface="Times New Roman"/>
                          <a:ea typeface="宋体"/>
                          <a:cs typeface="Times New Roman"/>
                        </a:rPr>
                        <a:t>AC</a:t>
                      </a:r>
                      <a:r>
                        <a:rPr lang="zh-CN" sz="1200" kern="100" dirty="0" smtClean="0">
                          <a:latin typeface="Times New Roman"/>
                          <a:ea typeface="宋体"/>
                          <a:cs typeface="Times New Roman"/>
                        </a:rPr>
                        <a:t>电源</a:t>
                      </a:r>
                      <a:r>
                        <a:rPr lang="zh-CN" sz="1200" kern="100" dirty="0">
                          <a:latin typeface="Times New Roman"/>
                          <a:ea typeface="宋体"/>
                          <a:cs typeface="Times New Roman"/>
                        </a:rPr>
                        <a:t>端口</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200" kern="100" dirty="0" smtClean="0">
                          <a:latin typeface="Calibri"/>
                          <a:ea typeface="宋体"/>
                          <a:cs typeface="Times New Roman"/>
                        </a:rPr>
                        <a:t>线</a:t>
                      </a:r>
                      <a:r>
                        <a:rPr lang="en-US" altLang="zh-CN" sz="1200" kern="100" dirty="0" smtClean="0">
                          <a:latin typeface="Calibri"/>
                          <a:ea typeface="宋体"/>
                          <a:cs typeface="Times New Roman"/>
                        </a:rPr>
                        <a:t>—</a:t>
                      </a:r>
                      <a:r>
                        <a:rPr lang="zh-CN" altLang="en-US" sz="1200" kern="100" dirty="0" smtClean="0">
                          <a:latin typeface="Calibri"/>
                          <a:ea typeface="宋体"/>
                          <a:cs typeface="Times New Roman"/>
                        </a:rPr>
                        <a:t>地</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latin typeface="Times New Roman"/>
                          <a:ea typeface="宋体"/>
                          <a:cs typeface="Times New Roman"/>
                        </a:rPr>
                        <a:t>±</a:t>
                      </a:r>
                      <a:r>
                        <a:rPr lang="en-US" sz="1200" kern="100" dirty="0">
                          <a:latin typeface="Times New Roman"/>
                          <a:ea typeface="宋体"/>
                          <a:cs typeface="Times New Roman"/>
                        </a:rPr>
                        <a:t>2kV</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200" kern="100" dirty="0" smtClean="0">
                          <a:latin typeface="Calibri"/>
                          <a:ea typeface="宋体"/>
                          <a:cs typeface="Times New Roman"/>
                        </a:rPr>
                        <a:t>0°</a:t>
                      </a:r>
                      <a:r>
                        <a:rPr lang="zh-CN" altLang="en-US" sz="1200" kern="100" dirty="0" smtClean="0">
                          <a:latin typeface="Calibri"/>
                          <a:ea typeface="宋体"/>
                          <a:cs typeface="Times New Roman"/>
                        </a:rPr>
                        <a:t>，</a:t>
                      </a:r>
                      <a:r>
                        <a:rPr lang="en-US" altLang="zh-CN" sz="1200" kern="100" dirty="0" smtClean="0">
                          <a:latin typeface="Calibri"/>
                          <a:ea typeface="宋体"/>
                          <a:cs typeface="Times New Roman"/>
                        </a:rPr>
                        <a:t>90°</a:t>
                      </a:r>
                    </a:p>
                    <a:p>
                      <a:pPr algn="ctr">
                        <a:spcAft>
                          <a:spcPts val="0"/>
                        </a:spcAft>
                      </a:pPr>
                      <a:r>
                        <a:rPr lang="en-US" altLang="zh-CN" sz="1200" kern="100" dirty="0" smtClean="0">
                          <a:latin typeface="Calibri"/>
                          <a:ea typeface="宋体"/>
                          <a:cs typeface="Times New Roman"/>
                        </a:rPr>
                        <a:t>180°</a:t>
                      </a:r>
                      <a:r>
                        <a:rPr lang="zh-CN" altLang="en-US" sz="1200" kern="100" dirty="0" smtClean="0">
                          <a:latin typeface="Calibri"/>
                          <a:ea typeface="宋体"/>
                          <a:cs typeface="Times New Roman"/>
                        </a:rPr>
                        <a:t>，</a:t>
                      </a:r>
                      <a:r>
                        <a:rPr lang="en-US" altLang="zh-CN" sz="1200" kern="100" dirty="0" smtClean="0">
                          <a:latin typeface="Calibri"/>
                          <a:ea typeface="宋体"/>
                          <a:cs typeface="Times New Roman"/>
                        </a:rPr>
                        <a:t>270°</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smtClean="0">
                          <a:latin typeface="Times New Roman"/>
                          <a:ea typeface="宋体"/>
                          <a:cs typeface="Times New Roman"/>
                        </a:rPr>
                        <a:t>5</a:t>
                      </a:r>
                      <a:r>
                        <a:rPr lang="zh-CN" altLang="en-US" sz="1200" kern="100" dirty="0" smtClean="0">
                          <a:latin typeface="Times New Roman"/>
                          <a:ea typeface="宋体"/>
                          <a:cs typeface="Times New Roman"/>
                        </a:rPr>
                        <a:t>次</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latin typeface="Times New Roman"/>
                          <a:ea typeface="宋体"/>
                          <a:cs typeface="Times New Roman"/>
                        </a:rPr>
                        <a:t>1min</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latin typeface="Times New Roman"/>
                          <a:ea typeface="宋体"/>
                          <a:cs typeface="Times New Roman"/>
                        </a:rPr>
                        <a:t>A</a:t>
                      </a:r>
                      <a:r>
                        <a:rPr lang="zh-CN" sz="1200" kern="100" dirty="0">
                          <a:latin typeface="Times New Roman"/>
                          <a:ea typeface="宋体"/>
                          <a:cs typeface="Times New Roman"/>
                        </a:rPr>
                        <a:t>级</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1478">
                <a:tc>
                  <a:txBody>
                    <a:bodyPr/>
                    <a:lstStyle/>
                    <a:p>
                      <a:pPr algn="ctr">
                        <a:spcAft>
                          <a:spcPts val="0"/>
                        </a:spcAft>
                      </a:pPr>
                      <a:r>
                        <a:rPr lang="en-US" altLang="zh-CN" sz="1200" kern="100" dirty="0" smtClean="0">
                          <a:latin typeface="Times New Roman"/>
                          <a:ea typeface="宋体"/>
                          <a:cs typeface="Times New Roman"/>
                        </a:rPr>
                        <a:t>AC</a:t>
                      </a:r>
                      <a:r>
                        <a:rPr lang="zh-CN" sz="1200" kern="100" dirty="0" smtClean="0">
                          <a:latin typeface="Times New Roman"/>
                          <a:ea typeface="宋体"/>
                          <a:cs typeface="Times New Roman"/>
                        </a:rPr>
                        <a:t>电源</a:t>
                      </a:r>
                      <a:r>
                        <a:rPr lang="zh-CN" sz="1200" kern="100" dirty="0">
                          <a:latin typeface="Times New Roman"/>
                          <a:ea typeface="宋体"/>
                          <a:cs typeface="Times New Roman"/>
                        </a:rPr>
                        <a:t>端口</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200" kern="100" dirty="0" smtClean="0">
                          <a:latin typeface="Calibri"/>
                          <a:ea typeface="宋体"/>
                          <a:cs typeface="Times New Roman"/>
                        </a:rPr>
                        <a:t>线</a:t>
                      </a:r>
                      <a:r>
                        <a:rPr lang="en-US" altLang="zh-CN" sz="1200" kern="100" dirty="0" smtClean="0">
                          <a:latin typeface="Calibri"/>
                          <a:ea typeface="宋体"/>
                          <a:cs typeface="Times New Roman"/>
                        </a:rPr>
                        <a:t>—</a:t>
                      </a:r>
                      <a:r>
                        <a:rPr lang="zh-CN" altLang="en-US" sz="1200" kern="100" dirty="0" smtClean="0">
                          <a:latin typeface="Calibri"/>
                          <a:ea typeface="宋体"/>
                          <a:cs typeface="Times New Roman"/>
                        </a:rPr>
                        <a:t>线</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smtClean="0">
                          <a:latin typeface="Times New Roman"/>
                          <a:ea typeface="宋体"/>
                          <a:cs typeface="Times New Roman"/>
                        </a:rPr>
                        <a:t>±</a:t>
                      </a:r>
                      <a:r>
                        <a:rPr lang="en-US" sz="1200" kern="100" dirty="0" smtClean="0">
                          <a:latin typeface="Times New Roman"/>
                          <a:ea typeface="宋体"/>
                          <a:cs typeface="Times New Roman"/>
                        </a:rPr>
                        <a:t>1kV</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200" kern="100" dirty="0" smtClean="0">
                          <a:latin typeface="Calibri"/>
                          <a:ea typeface="+mn-ea"/>
                          <a:cs typeface="Times New Roman"/>
                        </a:rPr>
                        <a:t>0°</a:t>
                      </a:r>
                      <a:r>
                        <a:rPr lang="zh-CN" altLang="en-US" sz="1200" kern="100" dirty="0" smtClean="0">
                          <a:latin typeface="Calibri"/>
                          <a:ea typeface="+mn-ea"/>
                          <a:cs typeface="Times New Roman"/>
                        </a:rPr>
                        <a:t>，</a:t>
                      </a:r>
                      <a:r>
                        <a:rPr lang="en-US" altLang="zh-CN" sz="1200" kern="100" dirty="0" smtClean="0">
                          <a:latin typeface="Calibri"/>
                          <a:ea typeface="+mn-ea"/>
                          <a:cs typeface="Times New Roman"/>
                        </a:rPr>
                        <a:t>90°</a:t>
                      </a:r>
                    </a:p>
                    <a:p>
                      <a:pPr algn="ctr">
                        <a:spcAft>
                          <a:spcPts val="0"/>
                        </a:spcAft>
                      </a:pPr>
                      <a:r>
                        <a:rPr lang="en-US" altLang="zh-CN" sz="1200" kern="100" dirty="0" smtClean="0">
                          <a:latin typeface="Calibri"/>
                          <a:ea typeface="+mn-ea"/>
                          <a:cs typeface="Times New Roman"/>
                        </a:rPr>
                        <a:t>180°</a:t>
                      </a:r>
                      <a:r>
                        <a:rPr lang="zh-CN" altLang="en-US" sz="1200" kern="100" dirty="0" smtClean="0">
                          <a:latin typeface="Calibri"/>
                          <a:ea typeface="+mn-ea"/>
                          <a:cs typeface="Times New Roman"/>
                        </a:rPr>
                        <a:t>，</a:t>
                      </a:r>
                      <a:r>
                        <a:rPr lang="en-US" altLang="zh-CN" sz="1200" kern="100" dirty="0" smtClean="0">
                          <a:latin typeface="Calibri"/>
                          <a:ea typeface="+mn-ea"/>
                          <a:cs typeface="Times New Roman"/>
                        </a:rPr>
                        <a:t>270°</a:t>
                      </a:r>
                      <a:endParaRPr lang="zh-CN" altLang="en-US" sz="1200" kern="100" dirty="0">
                        <a:latin typeface="Calibri"/>
                        <a:ea typeface="+mn-ea"/>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smtClean="0">
                          <a:latin typeface="Times New Roman"/>
                          <a:ea typeface="宋体"/>
                          <a:cs typeface="Times New Roman"/>
                        </a:rPr>
                        <a:t>5</a:t>
                      </a:r>
                      <a:r>
                        <a:rPr lang="zh-CN" altLang="en-US" sz="1200" kern="100" dirty="0" smtClean="0">
                          <a:latin typeface="Times New Roman"/>
                          <a:ea typeface="宋体"/>
                          <a:cs typeface="Times New Roman"/>
                        </a:rPr>
                        <a:t>次</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latin typeface="Times New Roman"/>
                          <a:ea typeface="宋体"/>
                          <a:cs typeface="Times New Roman"/>
                        </a:rPr>
                        <a:t>1min</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latin typeface="Times New Roman"/>
                          <a:ea typeface="宋体"/>
                          <a:cs typeface="Times New Roman"/>
                        </a:rPr>
                        <a:t>A</a:t>
                      </a:r>
                      <a:r>
                        <a:rPr lang="zh-CN" sz="1200" kern="100" dirty="0">
                          <a:latin typeface="Times New Roman"/>
                          <a:ea typeface="宋体"/>
                          <a:cs typeface="Times New Roman"/>
                        </a:rPr>
                        <a:t>级</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1478">
                <a:tc>
                  <a:txBody>
                    <a:bodyPr/>
                    <a:lstStyle/>
                    <a:p>
                      <a:pPr algn="ctr">
                        <a:spcAft>
                          <a:spcPts val="0"/>
                        </a:spcAft>
                      </a:pPr>
                      <a:r>
                        <a:rPr lang="en-US" altLang="zh-CN" sz="1200" kern="100" dirty="0" smtClean="0">
                          <a:latin typeface="Calibri"/>
                          <a:ea typeface="宋体"/>
                          <a:cs typeface="Times New Roman"/>
                        </a:rPr>
                        <a:t>DC</a:t>
                      </a:r>
                      <a:r>
                        <a:rPr lang="zh-CN" altLang="en-US" sz="1200" kern="100" dirty="0" smtClean="0">
                          <a:latin typeface="Calibri"/>
                          <a:ea typeface="宋体"/>
                          <a:cs typeface="Times New Roman"/>
                        </a:rPr>
                        <a:t>电源端口</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200" kern="100" dirty="0" smtClean="0">
                          <a:latin typeface="Calibri"/>
                          <a:ea typeface="宋体"/>
                          <a:cs typeface="Times New Roman"/>
                        </a:rPr>
                        <a:t>线</a:t>
                      </a:r>
                      <a:r>
                        <a:rPr lang="en-US" altLang="zh-CN" sz="1200" kern="100" dirty="0" smtClean="0">
                          <a:latin typeface="Calibri"/>
                          <a:ea typeface="宋体"/>
                          <a:cs typeface="Times New Roman"/>
                        </a:rPr>
                        <a:t>—</a:t>
                      </a:r>
                      <a:r>
                        <a:rPr lang="zh-CN" altLang="en-US" sz="1200" kern="100" dirty="0" smtClean="0">
                          <a:latin typeface="Calibri"/>
                          <a:ea typeface="宋体"/>
                          <a:cs typeface="Times New Roman"/>
                        </a:rPr>
                        <a:t>地</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smtClean="0">
                          <a:latin typeface="Times New Roman"/>
                          <a:ea typeface="宋体"/>
                          <a:cs typeface="Times New Roman"/>
                        </a:rPr>
                        <a:t>±</a:t>
                      </a:r>
                      <a:r>
                        <a:rPr lang="en-US" altLang="zh-CN" sz="1200" kern="100" dirty="0" smtClean="0">
                          <a:latin typeface="Times New Roman"/>
                          <a:ea typeface="宋体"/>
                          <a:cs typeface="Times New Roman"/>
                        </a:rPr>
                        <a:t>0.5</a:t>
                      </a:r>
                      <a:r>
                        <a:rPr lang="en-US" sz="1200" kern="100" dirty="0" smtClean="0">
                          <a:latin typeface="Times New Roman"/>
                          <a:ea typeface="宋体"/>
                          <a:cs typeface="Times New Roman"/>
                        </a:rPr>
                        <a:t>kV</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200" kern="100" dirty="0" smtClean="0">
                          <a:latin typeface="Calibri"/>
                          <a:ea typeface="宋体"/>
                          <a:cs typeface="Times New Roman"/>
                        </a:rPr>
                        <a:t>——</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smtClean="0">
                          <a:latin typeface="Times New Roman"/>
                          <a:ea typeface="宋体"/>
                          <a:cs typeface="Times New Roman"/>
                        </a:rPr>
                        <a:t>5</a:t>
                      </a:r>
                      <a:r>
                        <a:rPr lang="zh-CN" altLang="en-US" sz="1200" kern="100" dirty="0" smtClean="0">
                          <a:latin typeface="Times New Roman"/>
                          <a:ea typeface="宋体"/>
                          <a:cs typeface="Times New Roman"/>
                        </a:rPr>
                        <a:t>次</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latin typeface="Times New Roman"/>
                          <a:ea typeface="宋体"/>
                          <a:cs typeface="Times New Roman"/>
                        </a:rPr>
                        <a:t>1min</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latin typeface="Times New Roman"/>
                          <a:ea typeface="宋体"/>
                          <a:cs typeface="Times New Roman"/>
                        </a:rPr>
                        <a:t>A</a:t>
                      </a:r>
                      <a:r>
                        <a:rPr lang="zh-CN" sz="1200" kern="100" dirty="0">
                          <a:latin typeface="Times New Roman"/>
                          <a:ea typeface="宋体"/>
                          <a:cs typeface="Times New Roman"/>
                        </a:rPr>
                        <a:t>级</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14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00" dirty="0" smtClean="0">
                          <a:latin typeface="Calibri"/>
                          <a:ea typeface="+mn-ea"/>
                          <a:cs typeface="Times New Roman"/>
                        </a:rPr>
                        <a:t>DC</a:t>
                      </a:r>
                      <a:r>
                        <a:rPr lang="zh-CN" altLang="en-US" sz="1200" kern="100" dirty="0" smtClean="0">
                          <a:latin typeface="Calibri"/>
                          <a:ea typeface="+mn-ea"/>
                          <a:cs typeface="Times New Roman"/>
                        </a:rPr>
                        <a:t>电源端口</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200" kern="100" dirty="0" smtClean="0">
                          <a:latin typeface="Calibri"/>
                          <a:ea typeface="宋体"/>
                          <a:cs typeface="Times New Roman"/>
                        </a:rPr>
                        <a:t>线</a:t>
                      </a:r>
                      <a:r>
                        <a:rPr lang="en-US" altLang="zh-CN" sz="1200" kern="100" dirty="0" smtClean="0">
                          <a:latin typeface="Calibri"/>
                          <a:ea typeface="宋体"/>
                          <a:cs typeface="Times New Roman"/>
                        </a:rPr>
                        <a:t>—</a:t>
                      </a:r>
                      <a:r>
                        <a:rPr lang="zh-CN" altLang="en-US" sz="1200" kern="100" dirty="0" smtClean="0">
                          <a:latin typeface="Calibri"/>
                          <a:ea typeface="宋体"/>
                          <a:cs typeface="Times New Roman"/>
                        </a:rPr>
                        <a:t>线</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smtClean="0">
                          <a:latin typeface="Times New Roman"/>
                          <a:ea typeface="宋体"/>
                          <a:cs typeface="Times New Roman"/>
                        </a:rPr>
                        <a:t>±</a:t>
                      </a:r>
                      <a:r>
                        <a:rPr lang="en-US" sz="1200" kern="100" dirty="0" smtClean="0">
                          <a:latin typeface="Times New Roman"/>
                          <a:ea typeface="宋体"/>
                          <a:cs typeface="Times New Roman"/>
                        </a:rPr>
                        <a:t>0.5kV</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00" dirty="0" smtClean="0">
                          <a:latin typeface="Calibri"/>
                          <a:ea typeface="+mn-ea"/>
                          <a:cs typeface="Times New Roman"/>
                        </a:rPr>
                        <a:t>——</a:t>
                      </a:r>
                      <a:endParaRPr lang="zh-CN" altLang="en-US" sz="1200" kern="100" dirty="0" smtClean="0">
                        <a:latin typeface="Calibri"/>
                        <a:ea typeface="+mn-ea"/>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smtClean="0">
                          <a:latin typeface="Times New Roman"/>
                          <a:ea typeface="宋体"/>
                          <a:cs typeface="Times New Roman"/>
                        </a:rPr>
                        <a:t>5</a:t>
                      </a:r>
                      <a:r>
                        <a:rPr lang="zh-CN" altLang="en-US" sz="1200" kern="100" dirty="0" smtClean="0">
                          <a:latin typeface="Times New Roman"/>
                          <a:ea typeface="宋体"/>
                          <a:cs typeface="Times New Roman"/>
                        </a:rPr>
                        <a:t>次</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latin typeface="Times New Roman"/>
                          <a:ea typeface="宋体"/>
                          <a:cs typeface="Times New Roman"/>
                        </a:rPr>
                        <a:t>1min</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latin typeface="Times New Roman"/>
                          <a:ea typeface="宋体"/>
                          <a:cs typeface="Times New Roman"/>
                        </a:rPr>
                        <a:t>A</a:t>
                      </a:r>
                      <a:r>
                        <a:rPr lang="zh-CN" sz="1200" kern="100" dirty="0">
                          <a:latin typeface="Times New Roman"/>
                          <a:ea typeface="宋体"/>
                          <a:cs typeface="Times New Roman"/>
                        </a:rPr>
                        <a:t>级</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整车</a:t>
            </a:r>
            <a:r>
              <a:rPr lang="zh-CN" altLang="en-US" sz="2000" kern="1200" dirty="0" smtClean="0">
                <a:solidFill>
                  <a:schemeClr val="tx1"/>
                </a:solidFill>
                <a:latin typeface="Calibri" pitchFamily="34" charset="0"/>
                <a:ea typeface="黑体" pitchFamily="49" charset="-122"/>
                <a:cs typeface="+mn-cs"/>
              </a:rPr>
              <a:t>宽带电磁辐射骚扰</a:t>
            </a:r>
          </a:p>
        </p:txBody>
      </p:sp>
      <p:sp>
        <p:nvSpPr>
          <p:cNvPr id="6147" name="内容占位符 4"/>
          <p:cNvSpPr>
            <a:spLocks noGrp="1"/>
          </p:cNvSpPr>
          <p:nvPr>
            <p:ph idx="1"/>
          </p:nvPr>
        </p:nvSpPr>
        <p:spPr>
          <a:xfrm>
            <a:off x="71438" y="1071563"/>
            <a:ext cx="8229600" cy="588962"/>
          </a:xfrm>
        </p:spPr>
        <p:txBody>
          <a:bodyPr/>
          <a:lstStyle/>
          <a:p>
            <a:r>
              <a:rPr lang="zh-CN" altLang="en-US" b="1" dirty="0" smtClean="0"/>
              <a:t>整车检测项目</a:t>
            </a:r>
            <a:endParaRPr lang="en-US" altLang="zh-CN" b="1" dirty="0" smtClean="0"/>
          </a:p>
        </p:txBody>
      </p:sp>
      <p:sp>
        <p:nvSpPr>
          <p:cNvPr id="6148" name="矩形 3"/>
          <p:cNvSpPr>
            <a:spLocks noChangeArrowheads="1"/>
          </p:cNvSpPr>
          <p:nvPr/>
        </p:nvSpPr>
        <p:spPr bwMode="auto">
          <a:xfrm>
            <a:off x="428625" y="1571625"/>
            <a:ext cx="8143875" cy="1127125"/>
          </a:xfrm>
          <a:prstGeom prst="rect">
            <a:avLst/>
          </a:prstGeom>
          <a:noFill/>
          <a:ln w="9525">
            <a:noFill/>
            <a:miter lim="800000"/>
            <a:headEnd/>
            <a:tailEnd/>
          </a:ln>
        </p:spPr>
        <p:txBody>
          <a:bodyPr>
            <a:spAutoFit/>
          </a:bodyPr>
          <a:lstStyle/>
          <a:p>
            <a:pPr>
              <a:lnSpc>
                <a:spcPct val="120000"/>
              </a:lnSpc>
            </a:pPr>
            <a:r>
              <a:rPr lang="en-US" altLang="zh-CN" sz="2000" b="1" dirty="0">
                <a:solidFill>
                  <a:srgbClr val="000000"/>
                </a:solidFill>
                <a:latin typeface="Times New Roman" pitchFamily="18" charset="0"/>
                <a:sym typeface="Times New Roman" pitchFamily="18" charset="0"/>
              </a:rPr>
              <a:t>1.</a:t>
            </a:r>
            <a:r>
              <a:rPr lang="zh-CN" altLang="en-US" sz="2000" b="1" dirty="0" smtClean="0">
                <a:solidFill>
                  <a:srgbClr val="000000"/>
                </a:solidFill>
                <a:latin typeface="Times New Roman" pitchFamily="18" charset="0"/>
                <a:sym typeface="Times New Roman" pitchFamily="18" charset="0"/>
              </a:rPr>
              <a:t>宽带电磁辐射骚扰</a:t>
            </a:r>
            <a:endParaRPr lang="en-US" sz="2000" b="1"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引用标准：</a:t>
            </a:r>
            <a:r>
              <a:rPr lang="en-US" altLang="zh-CN" dirty="0" smtClean="0">
                <a:solidFill>
                  <a:srgbClr val="000000"/>
                </a:solidFill>
                <a:latin typeface="Times New Roman" pitchFamily="18" charset="0"/>
                <a:sym typeface="Times New Roman" pitchFamily="18" charset="0"/>
              </a:rPr>
              <a:t>CISPR 12</a:t>
            </a:r>
            <a:endParaRPr lang="zh-CN" altLang="en-US"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标准限值</a:t>
            </a:r>
            <a:r>
              <a:rPr lang="en-US" altLang="zh-CN" dirty="0">
                <a:solidFill>
                  <a:srgbClr val="000000"/>
                </a:solidFill>
                <a:latin typeface="Times New Roman" pitchFamily="18" charset="0"/>
                <a:sym typeface="Times New Roman" pitchFamily="18" charset="0"/>
              </a:rPr>
              <a:t>(10m)</a:t>
            </a:r>
            <a:r>
              <a:rPr lang="zh-CN" altLang="en-US" dirty="0">
                <a:solidFill>
                  <a:srgbClr val="000000"/>
                </a:solidFill>
                <a:latin typeface="Times New Roman" pitchFamily="18" charset="0"/>
                <a:sym typeface="Times New Roman" pitchFamily="18" charset="0"/>
              </a:rPr>
              <a:t>：</a:t>
            </a:r>
            <a:endParaRPr lang="zh-CN" altLang="en-US" b="1" dirty="0">
              <a:solidFill>
                <a:srgbClr val="000000"/>
              </a:solidFill>
              <a:sym typeface="Arial" pitchFamily="34" charset="0"/>
            </a:endParaRPr>
          </a:p>
        </p:txBody>
      </p:sp>
      <p:pic>
        <p:nvPicPr>
          <p:cNvPr id="6181" name="Picture 37"/>
          <p:cNvPicPr>
            <a:picLocks noChangeAspect="1" noChangeArrowheads="1"/>
          </p:cNvPicPr>
          <p:nvPr/>
        </p:nvPicPr>
        <p:blipFill>
          <a:blip r:embed="rId3"/>
          <a:srcRect/>
          <a:stretch>
            <a:fillRect/>
          </a:stretch>
        </p:blipFill>
        <p:spPr bwMode="auto">
          <a:xfrm>
            <a:off x="2143125" y="3429000"/>
            <a:ext cx="4686300" cy="2916238"/>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pic>
        <p:nvPicPr>
          <p:cNvPr id="6182" name="Picture 38"/>
          <p:cNvPicPr>
            <a:picLocks noChangeAspect="1" noChangeArrowheads="1"/>
          </p:cNvPicPr>
          <p:nvPr/>
        </p:nvPicPr>
        <p:blipFill>
          <a:blip r:embed="rId4"/>
          <a:srcRect/>
          <a:stretch>
            <a:fillRect/>
          </a:stretch>
        </p:blipFill>
        <p:spPr bwMode="auto">
          <a:xfrm>
            <a:off x="1785938" y="2630488"/>
            <a:ext cx="5443537" cy="798512"/>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0034" y="1142984"/>
            <a:ext cx="7286676" cy="2197525"/>
          </a:xfrm>
          <a:prstGeom prst="rect">
            <a:avLst/>
          </a:prstGeom>
        </p:spPr>
        <p:txBody>
          <a:bodyPr wrap="square">
            <a:spAutoFit/>
          </a:bodyPr>
          <a:lstStyle/>
          <a:p>
            <a:r>
              <a:rPr lang="zh-CN" altLang="en-US" dirty="0" smtClean="0">
                <a:solidFill>
                  <a:srgbClr val="000000"/>
                </a:solidFill>
                <a:latin typeface="Times New Roman" pitchFamily="18" charset="0"/>
                <a:sym typeface="Times New Roman" pitchFamily="18" charset="0"/>
              </a:rPr>
              <a:t>★ 性能判据：</a:t>
            </a:r>
            <a:endParaRPr lang="en-US" altLang="zh-CN"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sym typeface="Arial" pitchFamily="34" charset="0"/>
              </a:rPr>
              <a:t>     ●</a:t>
            </a:r>
            <a:r>
              <a:rPr lang="en-US" altLang="zh-CN" dirty="0" smtClean="0">
                <a:solidFill>
                  <a:srgbClr val="000000"/>
                </a:solidFill>
                <a:sym typeface="Arial" pitchFamily="34" charset="0"/>
              </a:rPr>
              <a:t>A</a:t>
            </a:r>
            <a:r>
              <a:rPr lang="zh-CN" altLang="en-US" dirty="0" smtClean="0">
                <a:solidFill>
                  <a:srgbClr val="000000"/>
                </a:solidFill>
                <a:sym typeface="Arial" pitchFamily="34" charset="0"/>
              </a:rPr>
              <a:t>级：</a:t>
            </a:r>
            <a:r>
              <a:rPr lang="zh-CN" altLang="en-US" dirty="0" smtClean="0"/>
              <a:t>在制造商、委托方或购买方规定的限值内性能正常</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pPr>
              <a:lnSpc>
                <a:spcPct val="120000"/>
              </a:lnSpc>
            </a:pPr>
            <a:r>
              <a:rPr lang="en-US" dirty="0" smtClean="0">
                <a:solidFill>
                  <a:srgbClr val="000000"/>
                </a:solidFill>
                <a:sym typeface="Arial" pitchFamily="34" charset="0"/>
              </a:rPr>
              <a:t>     </a:t>
            </a:r>
            <a:r>
              <a:rPr lang="zh-CN" altLang="en-US" dirty="0" smtClean="0">
                <a:solidFill>
                  <a:srgbClr val="000000"/>
                </a:solidFill>
                <a:sym typeface="Arial" pitchFamily="34" charset="0"/>
              </a:rPr>
              <a:t>●</a:t>
            </a:r>
            <a:r>
              <a:rPr lang="en-US" altLang="zh-CN" dirty="0" smtClean="0">
                <a:solidFill>
                  <a:srgbClr val="000000"/>
                </a:solidFill>
                <a:sym typeface="Arial" pitchFamily="34" charset="0"/>
              </a:rPr>
              <a:t>B</a:t>
            </a:r>
            <a:r>
              <a:rPr lang="zh-CN" altLang="en-US" dirty="0" smtClean="0">
                <a:solidFill>
                  <a:srgbClr val="000000"/>
                </a:solidFill>
                <a:sym typeface="Arial" pitchFamily="34" charset="0"/>
              </a:rPr>
              <a:t>级：</a:t>
            </a:r>
            <a:r>
              <a:rPr lang="zh-CN" altLang="en-US" dirty="0" smtClean="0"/>
              <a:t>功能或性能暂时丧失或降低，但在骚扰停止后能自行恢复，不需要操作者干预</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r>
              <a:rPr lang="en-US" dirty="0" smtClean="0">
                <a:solidFill>
                  <a:srgbClr val="000000"/>
                </a:solidFill>
                <a:sym typeface="Arial" pitchFamily="34" charset="0"/>
              </a:rPr>
              <a:t>     </a:t>
            </a:r>
            <a:r>
              <a:rPr lang="zh-CN" altLang="en-US" dirty="0" smtClean="0">
                <a:solidFill>
                  <a:srgbClr val="000000"/>
                </a:solidFill>
                <a:sym typeface="Arial" pitchFamily="34" charset="0"/>
              </a:rPr>
              <a:t>●</a:t>
            </a:r>
            <a:r>
              <a:rPr lang="en-US" altLang="zh-CN" dirty="0" smtClean="0">
                <a:solidFill>
                  <a:srgbClr val="000000"/>
                </a:solidFill>
                <a:sym typeface="Arial" pitchFamily="34" charset="0"/>
              </a:rPr>
              <a:t>C</a:t>
            </a:r>
            <a:r>
              <a:rPr lang="zh-CN" altLang="en-US" dirty="0" smtClean="0">
                <a:solidFill>
                  <a:srgbClr val="000000"/>
                </a:solidFill>
                <a:sym typeface="Arial" pitchFamily="34" charset="0"/>
              </a:rPr>
              <a:t>级：</a:t>
            </a:r>
            <a:r>
              <a:rPr lang="zh-CN" altLang="en-US" dirty="0" smtClean="0"/>
              <a:t>功能或性能暂时丧失或降低，但需操作人员干预才能恢复</a:t>
            </a:r>
          </a:p>
          <a:p>
            <a:r>
              <a:rPr lang="en-US" dirty="0" smtClean="0">
                <a:solidFill>
                  <a:srgbClr val="000000"/>
                </a:solidFill>
                <a:sym typeface="Arial" pitchFamily="34" charset="0"/>
              </a:rPr>
              <a:t>     </a:t>
            </a:r>
            <a:r>
              <a:rPr lang="zh-CN" altLang="en-US" dirty="0" smtClean="0">
                <a:solidFill>
                  <a:srgbClr val="000000"/>
                </a:solidFill>
                <a:sym typeface="Arial" pitchFamily="34" charset="0"/>
              </a:rPr>
              <a:t>●</a:t>
            </a:r>
            <a:r>
              <a:rPr lang="en-US" altLang="zh-CN" dirty="0" smtClean="0">
                <a:solidFill>
                  <a:srgbClr val="000000"/>
                </a:solidFill>
                <a:sym typeface="Arial" pitchFamily="34" charset="0"/>
              </a:rPr>
              <a:t>D</a:t>
            </a:r>
            <a:r>
              <a:rPr lang="zh-CN" altLang="en-US" dirty="0" smtClean="0">
                <a:solidFill>
                  <a:srgbClr val="000000"/>
                </a:solidFill>
                <a:sym typeface="Arial" pitchFamily="34" charset="0"/>
              </a:rPr>
              <a:t>级：</a:t>
            </a:r>
            <a:r>
              <a:rPr lang="zh-CN" altLang="en-US" dirty="0" smtClean="0"/>
              <a:t>因设备硬件或软件损坏，或数据丢失而造成不能恢复的功能丧失或性能降低。</a:t>
            </a:r>
            <a:endParaRPr lang="zh-CN" altLang="en-US" dirty="0"/>
          </a:p>
        </p:txBody>
      </p:sp>
      <p:sp>
        <p:nvSpPr>
          <p:cNvPr id="3" name="矩形 2"/>
          <p:cNvSpPr/>
          <p:nvPr/>
        </p:nvSpPr>
        <p:spPr>
          <a:xfrm>
            <a:off x="500034" y="3286124"/>
            <a:ext cx="3877985" cy="369332"/>
          </a:xfrm>
          <a:prstGeom prst="rect">
            <a:avLst/>
          </a:prstGeom>
        </p:spPr>
        <p:txBody>
          <a:bodyPr wrap="none">
            <a:spAutoFit/>
          </a:bodyPr>
          <a:lstStyle/>
          <a:p>
            <a:r>
              <a:rPr lang="zh-CN" altLang="en-US" dirty="0" smtClean="0">
                <a:solidFill>
                  <a:srgbClr val="000000"/>
                </a:solidFill>
                <a:latin typeface="Times New Roman" pitchFamily="18" charset="0"/>
                <a:sym typeface="Times New Roman" pitchFamily="18" charset="0"/>
              </a:rPr>
              <a:t>★</a:t>
            </a:r>
            <a:r>
              <a:rPr lang="zh-CN" altLang="en-US" dirty="0">
                <a:solidFill>
                  <a:srgbClr val="000000"/>
                </a:solidFill>
                <a:sym typeface="Arial" pitchFamily="34" charset="0"/>
              </a:rPr>
              <a:t>车辆基本试验</a:t>
            </a:r>
            <a:r>
              <a:rPr lang="zh-CN" altLang="en-US" dirty="0" smtClean="0">
                <a:solidFill>
                  <a:srgbClr val="000000"/>
                </a:solidFill>
                <a:sym typeface="Arial" pitchFamily="34" charset="0"/>
              </a:rPr>
              <a:t>条件</a:t>
            </a:r>
            <a:r>
              <a:rPr lang="zh-CN" altLang="en-US" dirty="0" smtClean="0">
                <a:solidFill>
                  <a:srgbClr val="000000"/>
                </a:solidFill>
                <a:latin typeface="Times New Roman" pitchFamily="18" charset="0"/>
                <a:sym typeface="Times New Roman" pitchFamily="18" charset="0"/>
              </a:rPr>
              <a:t>及失效判定准则</a:t>
            </a:r>
            <a:endParaRPr lang="zh-CN" altLang="en-US" dirty="0"/>
          </a:p>
        </p:txBody>
      </p:sp>
      <p:graphicFrame>
        <p:nvGraphicFramePr>
          <p:cNvPr id="4" name="表格 6"/>
          <p:cNvGraphicFramePr>
            <a:graphicFrameLocks noGrp="1"/>
          </p:cNvGraphicFramePr>
          <p:nvPr/>
        </p:nvGraphicFramePr>
        <p:xfrm>
          <a:off x="785786" y="3714752"/>
          <a:ext cx="7572375" cy="1143008"/>
        </p:xfrm>
        <a:graphic>
          <a:graphicData uri="http://schemas.openxmlformats.org/drawingml/2006/table">
            <a:tbl>
              <a:tblPr/>
              <a:tblGrid>
                <a:gridCol w="3786188"/>
                <a:gridCol w="3786187"/>
              </a:tblGrid>
              <a:tr h="285751">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车辆</a:t>
                      </a: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充电模式</a:t>
                      </a: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试验条件</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失效判定</a:t>
                      </a: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准则</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857257">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pitchFamily="34" charset="0"/>
                          <a:ea typeface="宋体" pitchFamily="2" charset="-122"/>
                          <a:sym typeface="Arial" pitchFamily="34" charset="0"/>
                        </a:rPr>
                        <a:t>车辆处于充电模式。整个测试过程中，车辆的电量（</a:t>
                      </a:r>
                      <a:r>
                        <a:rPr kumimoji="0" lang="en-US" alt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rPr>
                        <a:t>SOC</a:t>
                      </a:r>
                      <a:r>
                        <a:rPr kumimoji="0" lang="zh-CN" altLang="en-US" sz="1200" b="0" i="0" u="none" strike="noStrike" cap="none" normalizeH="0" baseline="0" dirty="0" smtClean="0">
                          <a:ln>
                            <a:noFill/>
                          </a:ln>
                          <a:solidFill>
                            <a:schemeClr val="tx1"/>
                          </a:solidFill>
                          <a:effectLst/>
                          <a:latin typeface="Arial" pitchFamily="34" charset="0"/>
                          <a:ea typeface="宋体" pitchFamily="2" charset="-122"/>
                          <a:sym typeface="Arial" pitchFamily="34" charset="0"/>
                        </a:rPr>
                        <a:t>）保持在最大电量的</a:t>
                      </a:r>
                      <a:r>
                        <a:rPr kumimoji="0" lang="en-US" alt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rPr>
                        <a:t>20%-80%.</a:t>
                      </a:r>
                      <a:r>
                        <a:rPr lang="zh-CN" altLang="en-US" sz="1200" dirty="0" smtClean="0">
                          <a:solidFill>
                            <a:srgbClr val="000000"/>
                          </a:solidFill>
                          <a:sym typeface="Arial" pitchFamily="34" charset="0"/>
                        </a:rPr>
                        <a:t>若电流消耗可调，则电流消耗调至额定值的</a:t>
                      </a:r>
                      <a:r>
                        <a:rPr lang="en-US" altLang="zh-CN" sz="1200" dirty="0" smtClean="0">
                          <a:solidFill>
                            <a:srgbClr val="000000"/>
                          </a:solidFill>
                          <a:sym typeface="Arial" pitchFamily="34" charset="0"/>
                        </a:rPr>
                        <a:t>80%</a:t>
                      </a:r>
                      <a:endParaRPr kumimoji="0" lang="zh-CN" altLang="en-US"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车辆设置发生变化。（</a:t>
                      </a:r>
                      <a:r>
                        <a:rPr kumimoji="0" lang="en-US" alt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Vehicle sets in motion.</a:t>
                      </a: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a:t>
                      </a: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bl>
          </a:graphicData>
        </a:graphic>
      </p:graphicFrame>
      <p:sp>
        <p:nvSpPr>
          <p:cNvPr id="5" name="矩形 8"/>
          <p:cNvSpPr>
            <a:spLocks noChangeArrowheads="1"/>
          </p:cNvSpPr>
          <p:nvPr/>
        </p:nvSpPr>
        <p:spPr bwMode="auto">
          <a:xfrm>
            <a:off x="500063" y="4911239"/>
            <a:ext cx="8143875" cy="1089529"/>
          </a:xfrm>
          <a:prstGeom prst="rect">
            <a:avLst/>
          </a:prstGeom>
          <a:noFill/>
          <a:ln w="9525">
            <a:noFill/>
            <a:miter lim="800000"/>
            <a:headEnd/>
            <a:tailEnd/>
          </a:ln>
        </p:spPr>
        <p:txBody>
          <a:bodyPr wrap="square">
            <a:spAutoFit/>
          </a:bodyPr>
          <a:lstStyle/>
          <a:p>
            <a:pPr>
              <a:lnSpc>
                <a:spcPct val="120000"/>
              </a:lnSpc>
            </a:pPr>
            <a:r>
              <a:rPr lang="zh-CN" altLang="en-US" dirty="0">
                <a:solidFill>
                  <a:srgbClr val="000000"/>
                </a:solidFill>
                <a:sym typeface="Arial" pitchFamily="34" charset="0"/>
              </a:rPr>
              <a:t>★ 试验工况</a:t>
            </a:r>
            <a:endParaRPr lang="en-US" altLang="zh-CN" dirty="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●车辆处于充电状态，静止且发动机关闭；</a:t>
            </a:r>
            <a:endParaRPr lang="en-US" altLang="zh-CN" dirty="0" smtClean="0">
              <a:solidFill>
                <a:srgbClr val="000000"/>
              </a:solidFill>
              <a:sym typeface="Arial" pitchFamily="34" charset="0"/>
            </a:endParaRPr>
          </a:p>
          <a:p>
            <a:pPr>
              <a:lnSpc>
                <a:spcPct val="120000"/>
              </a:lnSpc>
            </a:pPr>
            <a:r>
              <a:rPr lang="en-US" dirty="0">
                <a:solidFill>
                  <a:srgbClr val="000000"/>
                </a:solidFill>
                <a:sym typeface="Arial" pitchFamily="34" charset="0"/>
              </a:rPr>
              <a:t> </a:t>
            </a:r>
            <a:r>
              <a:rPr lang="en-US" dirty="0" smtClean="0">
                <a:solidFill>
                  <a:srgbClr val="000000"/>
                </a:solidFill>
                <a:sym typeface="Arial" pitchFamily="34" charset="0"/>
              </a:rPr>
              <a:t>    </a:t>
            </a:r>
            <a:r>
              <a:rPr lang="zh-CN" altLang="en-US" dirty="0" smtClean="0">
                <a:solidFill>
                  <a:srgbClr val="000000"/>
                </a:solidFill>
                <a:sym typeface="Arial" pitchFamily="34" charset="0"/>
              </a:rPr>
              <a:t>●关闭其他所有可能被驾驶员长时开启的电气设备。</a:t>
            </a:r>
            <a:endParaRPr lang="en-US" altLang="zh-CN" dirty="0">
              <a:solidFill>
                <a:srgbClr val="000000"/>
              </a:solidFill>
              <a:sym typeface="Arial" pitchFamily="34" charset="0"/>
            </a:endParaRPr>
          </a:p>
        </p:txBody>
      </p:sp>
      <p:sp>
        <p:nvSpPr>
          <p:cNvPr id="6"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b="1" kern="1200" dirty="0" smtClean="0">
                <a:solidFill>
                  <a:srgbClr val="000000"/>
                </a:solidFill>
                <a:latin typeface="Times New Roman" pitchFamily="18" charset="0"/>
                <a:ea typeface="黑体" pitchFamily="49" charset="-122"/>
                <a:sym typeface="Times New Roman" pitchFamily="18" charset="0"/>
              </a:rPr>
              <a:t>浪涌抗扰度</a:t>
            </a:r>
            <a:endParaRPr lang="zh-CN" altLang="en-US" sz="2000" kern="1200" dirty="0" smtClean="0">
              <a:solidFill>
                <a:schemeClr val="tx1"/>
              </a:solidFill>
              <a:latin typeface="Calibri" pitchFamily="34" charset="0"/>
              <a:ea typeface="黑体" pitchFamily="49" charset="-122"/>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a:srcRect/>
          <a:stretch>
            <a:fillRect/>
          </a:stretch>
        </p:blipFill>
        <p:spPr bwMode="auto">
          <a:xfrm>
            <a:off x="1643042" y="2428868"/>
            <a:ext cx="6038857" cy="1849362"/>
          </a:xfrm>
          <a:prstGeom prst="rect">
            <a:avLst/>
          </a:prstGeom>
          <a:noFill/>
          <a:ln w="9525">
            <a:noFill/>
            <a:miter lim="800000"/>
            <a:headEnd/>
            <a:tailEnd/>
          </a:ln>
          <a:effectLst/>
        </p:spPr>
      </p:pic>
      <p:sp>
        <p:nvSpPr>
          <p:cNvPr id="2"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b="1" kern="1200" dirty="0" smtClean="0">
                <a:solidFill>
                  <a:srgbClr val="000000"/>
                </a:solidFill>
                <a:latin typeface="Times New Roman" pitchFamily="18" charset="0"/>
                <a:ea typeface="黑体" pitchFamily="49" charset="-122"/>
                <a:sym typeface="Times New Roman" pitchFamily="18" charset="0"/>
              </a:rPr>
              <a:t>浪涌抗扰度</a:t>
            </a:r>
            <a:endParaRPr lang="zh-CN" altLang="en-US" sz="2000" kern="1200" dirty="0" smtClean="0">
              <a:solidFill>
                <a:schemeClr val="tx1"/>
              </a:solidFill>
              <a:latin typeface="Calibri" pitchFamily="34" charset="0"/>
              <a:ea typeface="黑体" pitchFamily="49" charset="-122"/>
              <a:cs typeface="+mn-cs"/>
            </a:endParaRPr>
          </a:p>
        </p:txBody>
      </p:sp>
      <p:sp>
        <p:nvSpPr>
          <p:cNvPr id="5" name="矩形 4"/>
          <p:cNvSpPr/>
          <p:nvPr/>
        </p:nvSpPr>
        <p:spPr>
          <a:xfrm>
            <a:off x="500034" y="1214422"/>
            <a:ext cx="8358246" cy="1366528"/>
          </a:xfrm>
          <a:prstGeom prst="rect">
            <a:avLst/>
          </a:prstGeom>
        </p:spPr>
        <p:txBody>
          <a:bodyPr wrap="square">
            <a:spAutoFit/>
          </a:bodyPr>
          <a:lstStyle/>
          <a:p>
            <a:r>
              <a:rPr lang="zh-CN" altLang="en-US" dirty="0">
                <a:solidFill>
                  <a:srgbClr val="000000"/>
                </a:solidFill>
                <a:latin typeface="Times New Roman" pitchFamily="18" charset="0"/>
                <a:sym typeface="Times New Roman" pitchFamily="18" charset="0"/>
              </a:rPr>
              <a:t>★ </a:t>
            </a:r>
            <a:r>
              <a:rPr lang="zh-CN" altLang="en-US" dirty="0" smtClean="0">
                <a:solidFill>
                  <a:srgbClr val="000000"/>
                </a:solidFill>
                <a:latin typeface="Times New Roman" pitchFamily="18" charset="0"/>
                <a:sym typeface="Times New Roman" pitchFamily="18" charset="0"/>
              </a:rPr>
              <a:t>试验布置要求</a:t>
            </a:r>
            <a:endParaRPr lang="en-US" altLang="zh-CN"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sym typeface="Arial" pitchFamily="34" charset="0"/>
              </a:rPr>
              <a:t>     ●</a:t>
            </a:r>
            <a:r>
              <a:rPr lang="en-US" altLang="zh-CN" dirty="0" smtClean="0">
                <a:solidFill>
                  <a:srgbClr val="000000"/>
                </a:solidFill>
                <a:sym typeface="Arial" pitchFamily="34" charset="0"/>
              </a:rPr>
              <a:t>Surge</a:t>
            </a:r>
            <a:r>
              <a:rPr lang="zh-CN" altLang="en-US" dirty="0" smtClean="0">
                <a:solidFill>
                  <a:srgbClr val="000000"/>
                </a:solidFill>
                <a:sym typeface="Arial" pitchFamily="34" charset="0"/>
              </a:rPr>
              <a:t>发生器与车辆之间的线束长度为</a:t>
            </a:r>
            <a:r>
              <a:rPr lang="en-US" altLang="zh-CN" dirty="0" smtClean="0">
                <a:solidFill>
                  <a:srgbClr val="000000"/>
                </a:solidFill>
                <a:sym typeface="Arial" pitchFamily="34" charset="0"/>
              </a:rPr>
              <a:t>0.8</a:t>
            </a:r>
            <a:r>
              <a:rPr lang="zh-CN" altLang="en-US" dirty="0" smtClean="0">
                <a:solidFill>
                  <a:srgbClr val="000000"/>
                </a:solidFill>
                <a:sym typeface="Arial" pitchFamily="34" charset="0"/>
              </a:rPr>
              <a:t>（</a:t>
            </a:r>
            <a:r>
              <a:rPr lang="en-US" altLang="zh-CN" dirty="0" smtClean="0">
                <a:solidFill>
                  <a:srgbClr val="000000"/>
                </a:solidFill>
                <a:sym typeface="Arial" pitchFamily="34" charset="0"/>
              </a:rPr>
              <a:t>+0.2/-0</a:t>
            </a:r>
            <a:r>
              <a:rPr lang="zh-CN" altLang="en-US" dirty="0" smtClean="0">
                <a:solidFill>
                  <a:srgbClr val="000000"/>
                </a:solidFill>
                <a:sym typeface="Arial" pitchFamily="34" charset="0"/>
              </a:rPr>
              <a:t>）</a:t>
            </a:r>
            <a:r>
              <a:rPr lang="en-US" altLang="zh-CN" dirty="0" smtClean="0">
                <a:solidFill>
                  <a:srgbClr val="000000"/>
                </a:solidFill>
                <a:sym typeface="Arial" pitchFamily="34" charset="0"/>
              </a:rPr>
              <a:t>m</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●若充电线束长于</a:t>
            </a:r>
            <a:r>
              <a:rPr lang="en-US" altLang="zh-CN" dirty="0" smtClean="0">
                <a:solidFill>
                  <a:srgbClr val="000000"/>
                </a:solidFill>
                <a:sym typeface="Arial" pitchFamily="34" charset="0"/>
              </a:rPr>
              <a:t>1m</a:t>
            </a:r>
            <a:r>
              <a:rPr lang="zh-CN" altLang="en-US" dirty="0" smtClean="0">
                <a:solidFill>
                  <a:srgbClr val="000000"/>
                </a:solidFill>
                <a:sym typeface="Arial" pitchFamily="34" charset="0"/>
              </a:rPr>
              <a:t>，则超出部分折叠成最大长度不超过</a:t>
            </a:r>
            <a:r>
              <a:rPr lang="en-US" altLang="zh-CN" dirty="0" smtClean="0">
                <a:solidFill>
                  <a:srgbClr val="000000"/>
                </a:solidFill>
                <a:sym typeface="Arial" pitchFamily="34" charset="0"/>
              </a:rPr>
              <a:t>0.5m</a:t>
            </a:r>
            <a:r>
              <a:rPr lang="zh-CN" altLang="en-US" dirty="0" smtClean="0">
                <a:solidFill>
                  <a:srgbClr val="000000"/>
                </a:solidFill>
                <a:sym typeface="Arial" pitchFamily="34" charset="0"/>
              </a:rPr>
              <a:t>的</a:t>
            </a:r>
            <a:r>
              <a:rPr lang="en-US" altLang="zh-CN" dirty="0" smtClean="0">
                <a:solidFill>
                  <a:srgbClr val="000000"/>
                </a:solidFill>
                <a:sym typeface="Arial" pitchFamily="34" charset="0"/>
              </a:rPr>
              <a:t>Z</a:t>
            </a:r>
            <a:r>
              <a:rPr lang="zh-CN" altLang="en-US" dirty="0" smtClean="0">
                <a:solidFill>
                  <a:srgbClr val="000000"/>
                </a:solidFill>
                <a:sym typeface="Arial" pitchFamily="34" charset="0"/>
              </a:rPr>
              <a:t>型；</a:t>
            </a:r>
            <a:endParaRPr lang="en-US" altLang="zh-CN" dirty="0" smtClean="0">
              <a:solidFill>
                <a:srgbClr val="000000"/>
              </a:solidFill>
              <a:sym typeface="Arial" pitchFamily="34" charset="0"/>
            </a:endParaRPr>
          </a:p>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    ●线束离地高度为</a:t>
            </a:r>
            <a:r>
              <a:rPr lang="en-US" altLang="zh-CN" dirty="0" smtClean="0">
                <a:solidFill>
                  <a:srgbClr val="000000"/>
                </a:solidFill>
                <a:sym typeface="Arial" pitchFamily="34" charset="0"/>
              </a:rPr>
              <a:t>0.1m</a:t>
            </a:r>
            <a:r>
              <a:rPr lang="zh-CN" altLang="en-US" dirty="0" smtClean="0">
                <a:solidFill>
                  <a:srgbClr val="000000"/>
                </a:solidFill>
                <a:sym typeface="Arial" pitchFamily="34" charset="0"/>
              </a:rPr>
              <a:t>，与地之间使用低介电材料支撑；</a:t>
            </a:r>
            <a:endParaRPr lang="en-US" altLang="zh-CN" dirty="0">
              <a:solidFill>
                <a:srgbClr val="000000"/>
              </a:solidFill>
              <a:sym typeface="Arial" pitchFamily="34" charset="0"/>
            </a:endParaRPr>
          </a:p>
        </p:txBody>
      </p:sp>
      <p:pic>
        <p:nvPicPr>
          <p:cNvPr id="91139" name="Picture 3"/>
          <p:cNvPicPr>
            <a:picLocks noChangeAspect="1" noChangeArrowheads="1"/>
          </p:cNvPicPr>
          <p:nvPr/>
        </p:nvPicPr>
        <p:blipFill>
          <a:blip r:embed="rId3"/>
          <a:srcRect/>
          <a:stretch>
            <a:fillRect/>
          </a:stretch>
        </p:blipFill>
        <p:spPr bwMode="auto">
          <a:xfrm>
            <a:off x="1643042" y="4357694"/>
            <a:ext cx="6100771" cy="2027730"/>
          </a:xfrm>
          <a:prstGeom prst="rect">
            <a:avLst/>
          </a:prstGeom>
          <a:noFill/>
          <a:ln w="9525">
            <a:noFill/>
            <a:miter lim="800000"/>
            <a:headEnd/>
            <a:tailEnd/>
          </a:ln>
          <a:effectLst/>
        </p:spPr>
      </p:pic>
      <p:sp>
        <p:nvSpPr>
          <p:cNvPr id="7" name="矩形 6"/>
          <p:cNvSpPr/>
          <p:nvPr/>
        </p:nvSpPr>
        <p:spPr>
          <a:xfrm>
            <a:off x="785786" y="2786058"/>
            <a:ext cx="1184940" cy="369332"/>
          </a:xfrm>
          <a:prstGeom prst="rect">
            <a:avLst/>
          </a:prstGeom>
        </p:spPr>
        <p:txBody>
          <a:bodyPr wrap="none">
            <a:spAutoFit/>
          </a:bodyPr>
          <a:lstStyle/>
          <a:p>
            <a:r>
              <a:rPr lang="zh-CN" altLang="en-US" dirty="0" smtClean="0">
                <a:solidFill>
                  <a:srgbClr val="FF0000"/>
                </a:solidFill>
              </a:rPr>
              <a:t>线</a:t>
            </a:r>
            <a:r>
              <a:rPr lang="en-US" altLang="zh-CN" dirty="0" smtClean="0">
                <a:solidFill>
                  <a:srgbClr val="FF0000"/>
                </a:solidFill>
              </a:rPr>
              <a:t>-</a:t>
            </a:r>
            <a:r>
              <a:rPr lang="zh-CN" altLang="en-US" dirty="0" smtClean="0">
                <a:solidFill>
                  <a:srgbClr val="FF0000"/>
                </a:solidFill>
              </a:rPr>
              <a:t>线耦合</a:t>
            </a:r>
            <a:endParaRPr lang="zh-CN" altLang="en-US" dirty="0">
              <a:solidFill>
                <a:srgbClr val="FF0000"/>
              </a:solidFill>
            </a:endParaRPr>
          </a:p>
        </p:txBody>
      </p:sp>
      <p:sp>
        <p:nvSpPr>
          <p:cNvPr id="8" name="矩形 7"/>
          <p:cNvSpPr/>
          <p:nvPr/>
        </p:nvSpPr>
        <p:spPr>
          <a:xfrm>
            <a:off x="743854" y="4416990"/>
            <a:ext cx="1184940" cy="369332"/>
          </a:xfrm>
          <a:prstGeom prst="rect">
            <a:avLst/>
          </a:prstGeom>
        </p:spPr>
        <p:txBody>
          <a:bodyPr wrap="none">
            <a:spAutoFit/>
          </a:bodyPr>
          <a:lstStyle/>
          <a:p>
            <a:r>
              <a:rPr lang="zh-CN" altLang="en-US" dirty="0" smtClean="0">
                <a:solidFill>
                  <a:srgbClr val="FF0000"/>
                </a:solidFill>
              </a:rPr>
              <a:t>线</a:t>
            </a:r>
            <a:r>
              <a:rPr lang="en-US" altLang="zh-CN" dirty="0" smtClean="0">
                <a:solidFill>
                  <a:srgbClr val="FF0000"/>
                </a:solidFill>
              </a:rPr>
              <a:t>-</a:t>
            </a:r>
            <a:r>
              <a:rPr lang="zh-CN" altLang="en-US" dirty="0" smtClean="0">
                <a:solidFill>
                  <a:srgbClr val="FF0000"/>
                </a:solidFill>
              </a:rPr>
              <a:t>地耦合</a:t>
            </a:r>
            <a:endParaRPr lang="zh-CN" altLang="en-US" dirty="0">
              <a:solidFill>
                <a:srgbClr val="FF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0034" y="1419530"/>
            <a:ext cx="8358246" cy="369332"/>
          </a:xfrm>
          <a:prstGeom prst="rect">
            <a:avLst/>
          </a:prstGeom>
        </p:spPr>
        <p:txBody>
          <a:bodyPr wrap="square">
            <a:spAutoFit/>
          </a:bodyPr>
          <a:lstStyle/>
          <a:p>
            <a:r>
              <a:rPr lang="zh-CN" altLang="en-US" dirty="0">
                <a:solidFill>
                  <a:srgbClr val="000000"/>
                </a:solidFill>
                <a:latin typeface="Times New Roman" pitchFamily="18" charset="0"/>
                <a:sym typeface="Times New Roman" pitchFamily="18" charset="0"/>
              </a:rPr>
              <a:t>★ </a:t>
            </a:r>
            <a:r>
              <a:rPr lang="zh-CN" altLang="en-US" dirty="0" smtClean="0">
                <a:solidFill>
                  <a:srgbClr val="000000"/>
                </a:solidFill>
                <a:latin typeface="Times New Roman" pitchFamily="18" charset="0"/>
                <a:sym typeface="Times New Roman" pitchFamily="18" charset="0"/>
              </a:rPr>
              <a:t>试验照片</a:t>
            </a:r>
            <a:endParaRPr lang="en-US" altLang="zh-CN" dirty="0" smtClean="0">
              <a:solidFill>
                <a:srgbClr val="000000"/>
              </a:solidFill>
              <a:latin typeface="Times New Roman" pitchFamily="18" charset="0"/>
              <a:sym typeface="Times New Roman" pitchFamily="18" charset="0"/>
            </a:endParaRPr>
          </a:p>
        </p:txBody>
      </p:sp>
      <p:pic>
        <p:nvPicPr>
          <p:cNvPr id="8193" name="Picture 1"/>
          <p:cNvPicPr>
            <a:picLocks noChangeAspect="1" noChangeArrowheads="1"/>
          </p:cNvPicPr>
          <p:nvPr/>
        </p:nvPicPr>
        <p:blipFill>
          <a:blip r:embed="rId2"/>
          <a:srcRect/>
          <a:stretch>
            <a:fillRect/>
          </a:stretch>
        </p:blipFill>
        <p:spPr bwMode="auto">
          <a:xfrm>
            <a:off x="1928794" y="1928802"/>
            <a:ext cx="5438788" cy="3898280"/>
          </a:xfrm>
          <a:prstGeom prst="rect">
            <a:avLst/>
          </a:prstGeom>
          <a:noFill/>
          <a:ln w="9525">
            <a:noFill/>
            <a:miter lim="800000"/>
            <a:headEnd/>
            <a:tailEnd/>
          </a:ln>
          <a:effectLst/>
        </p:spPr>
      </p:pic>
      <p:sp>
        <p:nvSpPr>
          <p:cNvPr id="4"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b="1" kern="1200" dirty="0" smtClean="0">
                <a:solidFill>
                  <a:srgbClr val="000000"/>
                </a:solidFill>
                <a:latin typeface="Times New Roman" pitchFamily="18" charset="0"/>
                <a:ea typeface="黑体" pitchFamily="49" charset="-122"/>
                <a:sym typeface="Times New Roman" pitchFamily="18" charset="0"/>
              </a:rPr>
              <a:t>浪涌抗扰度</a:t>
            </a:r>
            <a:endParaRPr lang="zh-CN" altLang="en-US" sz="2000" kern="1200" dirty="0" smtClean="0">
              <a:solidFill>
                <a:schemeClr val="tx1"/>
              </a:solidFill>
              <a:latin typeface="Calibri" pitchFamily="34" charset="0"/>
              <a:ea typeface="黑体" pitchFamily="49" charset="-122"/>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4"/>
          <p:cNvSpPr>
            <a:spLocks noGrp="1"/>
          </p:cNvSpPr>
          <p:nvPr>
            <p:ph idx="1"/>
          </p:nvPr>
        </p:nvSpPr>
        <p:spPr>
          <a:xfrm>
            <a:off x="142844" y="1071546"/>
            <a:ext cx="8229600" cy="517513"/>
          </a:xfrm>
        </p:spPr>
        <p:txBody>
          <a:bodyPr/>
          <a:lstStyle/>
          <a:p>
            <a:r>
              <a:rPr lang="zh-CN" altLang="en-US" b="1" dirty="0" smtClean="0"/>
              <a:t>零部件检测项目</a:t>
            </a:r>
            <a:endParaRPr lang="en-US" altLang="zh-CN" b="1" dirty="0" smtClean="0"/>
          </a:p>
        </p:txBody>
      </p:sp>
      <p:sp>
        <p:nvSpPr>
          <p:cNvPr id="6"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宽带电磁辐射骚扰</a:t>
            </a:r>
          </a:p>
        </p:txBody>
      </p:sp>
      <p:sp>
        <p:nvSpPr>
          <p:cNvPr id="4" name="矩形 3"/>
          <p:cNvSpPr>
            <a:spLocks noChangeArrowheads="1"/>
          </p:cNvSpPr>
          <p:nvPr/>
        </p:nvSpPr>
        <p:spPr bwMode="auto">
          <a:xfrm>
            <a:off x="428625" y="1571625"/>
            <a:ext cx="8143875" cy="1127125"/>
          </a:xfrm>
          <a:prstGeom prst="rect">
            <a:avLst/>
          </a:prstGeom>
          <a:noFill/>
          <a:ln w="9525">
            <a:noFill/>
            <a:miter lim="800000"/>
            <a:headEnd/>
            <a:tailEnd/>
          </a:ln>
        </p:spPr>
        <p:txBody>
          <a:bodyPr>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9.</a:t>
            </a:r>
            <a:r>
              <a:rPr lang="zh-CN" altLang="en-US" sz="2000" b="1" dirty="0" smtClean="0">
                <a:solidFill>
                  <a:srgbClr val="000000"/>
                </a:solidFill>
                <a:latin typeface="Times New Roman" pitchFamily="18" charset="0"/>
                <a:sym typeface="Times New Roman" pitchFamily="18" charset="0"/>
              </a:rPr>
              <a:t>宽带电磁辐射骚扰</a:t>
            </a:r>
            <a:endParaRPr lang="en-US" sz="2000" b="1"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引用标准：</a:t>
            </a:r>
            <a:r>
              <a:rPr lang="en-US" altLang="zh-CN" dirty="0" smtClean="0">
                <a:solidFill>
                  <a:srgbClr val="000000"/>
                </a:solidFill>
                <a:latin typeface="Times New Roman" pitchFamily="18" charset="0"/>
                <a:sym typeface="Times New Roman" pitchFamily="18" charset="0"/>
              </a:rPr>
              <a:t>CISPR 25</a:t>
            </a:r>
            <a:endParaRPr lang="zh-CN" altLang="en-US"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标准限值</a:t>
            </a:r>
            <a:r>
              <a:rPr lang="en-US" altLang="zh-CN" dirty="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1m</a:t>
            </a:r>
            <a:r>
              <a:rPr lang="en-US" altLang="zh-CN" dirty="0">
                <a:solidFill>
                  <a:srgbClr val="000000"/>
                </a:solidFill>
                <a:latin typeface="Times New Roman" pitchFamily="18" charset="0"/>
                <a:sym typeface="Times New Roman" pitchFamily="18" charset="0"/>
              </a:rPr>
              <a:t>)</a:t>
            </a:r>
            <a:r>
              <a:rPr lang="zh-CN" altLang="en-US" dirty="0">
                <a:solidFill>
                  <a:srgbClr val="000000"/>
                </a:solidFill>
                <a:latin typeface="Times New Roman" pitchFamily="18" charset="0"/>
                <a:sym typeface="Times New Roman" pitchFamily="18" charset="0"/>
              </a:rPr>
              <a:t>：</a:t>
            </a:r>
            <a:endParaRPr lang="zh-CN" altLang="en-US" b="1" dirty="0">
              <a:solidFill>
                <a:srgbClr val="000000"/>
              </a:solidFill>
              <a:sym typeface="Arial" pitchFamily="34" charset="0"/>
            </a:endParaRPr>
          </a:p>
        </p:txBody>
      </p:sp>
      <p:pic>
        <p:nvPicPr>
          <p:cNvPr id="12292" name="Picture 4"/>
          <p:cNvPicPr>
            <a:picLocks noChangeArrowheads="1"/>
          </p:cNvPicPr>
          <p:nvPr/>
        </p:nvPicPr>
        <p:blipFill>
          <a:blip r:embed="rId2"/>
          <a:srcRect/>
          <a:stretch>
            <a:fillRect/>
          </a:stretch>
        </p:blipFill>
        <p:spPr bwMode="auto">
          <a:xfrm>
            <a:off x="1714480" y="2643182"/>
            <a:ext cx="5443200" cy="799200"/>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pic>
        <p:nvPicPr>
          <p:cNvPr id="12293" name="Picture 5"/>
          <p:cNvPicPr>
            <a:picLocks noChangeArrowheads="1"/>
          </p:cNvPicPr>
          <p:nvPr/>
        </p:nvPicPr>
        <p:blipFill>
          <a:blip r:embed="rId3"/>
          <a:srcRect/>
          <a:stretch>
            <a:fillRect/>
          </a:stretch>
        </p:blipFill>
        <p:spPr bwMode="auto">
          <a:xfrm>
            <a:off x="2000232" y="3441958"/>
            <a:ext cx="4687200" cy="2916000"/>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j-cs"/>
              </a:rPr>
              <a:t>宽带电磁辐射骚扰</a:t>
            </a:r>
            <a:endParaRPr lang="zh-CN" altLang="en-US" sz="2000" kern="1200" dirty="0" smtClean="0">
              <a:solidFill>
                <a:schemeClr val="tx1"/>
              </a:solidFill>
              <a:latin typeface="Calibri" pitchFamily="34" charset="0"/>
              <a:ea typeface="黑体" pitchFamily="49" charset="-122"/>
              <a:cs typeface="+mn-cs"/>
            </a:endParaRPr>
          </a:p>
        </p:txBody>
      </p:sp>
      <p:sp>
        <p:nvSpPr>
          <p:cNvPr id="7171" name="矩形 6"/>
          <p:cNvSpPr>
            <a:spLocks noChangeArrowheads="1"/>
          </p:cNvSpPr>
          <p:nvPr/>
        </p:nvSpPr>
        <p:spPr bwMode="auto">
          <a:xfrm>
            <a:off x="500063" y="1142984"/>
            <a:ext cx="7929562" cy="726609"/>
          </a:xfrm>
          <a:prstGeom prst="rect">
            <a:avLst/>
          </a:prstGeom>
          <a:noFill/>
          <a:ln w="9525">
            <a:noFill/>
            <a:miter lim="800000"/>
            <a:headEnd/>
            <a:tailEnd/>
          </a:ln>
        </p:spPr>
        <p:txBody>
          <a:bodyPr>
            <a:spAutoFit/>
          </a:bodyPr>
          <a:lstStyle/>
          <a:p>
            <a:pPr>
              <a:lnSpc>
                <a:spcPct val="120000"/>
              </a:lnSpc>
            </a:pPr>
            <a:r>
              <a:rPr lang="zh-CN" altLang="en-US" dirty="0">
                <a:solidFill>
                  <a:srgbClr val="000000"/>
                </a:solidFill>
                <a:sym typeface="Arial" pitchFamily="34" charset="0"/>
              </a:rPr>
              <a:t>★ 接收机</a:t>
            </a:r>
            <a:r>
              <a:rPr lang="zh-CN" altLang="en-US" dirty="0" smtClean="0">
                <a:solidFill>
                  <a:srgbClr val="000000"/>
                </a:solidFill>
                <a:sym typeface="Arial" pitchFamily="34" charset="0"/>
              </a:rPr>
              <a:t>设置</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●准峰值或峰值检波器</a:t>
            </a:r>
            <a:r>
              <a:rPr lang="zh-CN" altLang="en-US" dirty="0">
                <a:solidFill>
                  <a:srgbClr val="000000"/>
                </a:solidFill>
                <a:sym typeface="Arial" pitchFamily="34" charset="0"/>
              </a:rPr>
              <a:t>；</a:t>
            </a:r>
            <a:endParaRPr lang="en-US" dirty="0">
              <a:solidFill>
                <a:srgbClr val="000000"/>
              </a:solidFill>
              <a:sym typeface="Arial" pitchFamily="34" charset="0"/>
            </a:endParaRPr>
          </a:p>
        </p:txBody>
      </p:sp>
      <p:sp>
        <p:nvSpPr>
          <p:cNvPr id="7172" name="矩形 8"/>
          <p:cNvSpPr>
            <a:spLocks noChangeArrowheads="1"/>
          </p:cNvSpPr>
          <p:nvPr/>
        </p:nvSpPr>
        <p:spPr bwMode="auto">
          <a:xfrm>
            <a:off x="500063" y="3286124"/>
            <a:ext cx="8143875" cy="1754326"/>
          </a:xfrm>
          <a:prstGeom prst="rect">
            <a:avLst/>
          </a:prstGeom>
          <a:noFill/>
          <a:ln w="9525">
            <a:noFill/>
            <a:miter lim="800000"/>
            <a:headEnd/>
            <a:tailEnd/>
          </a:ln>
        </p:spPr>
        <p:txBody>
          <a:bodyPr wrap="square">
            <a:spAutoFit/>
          </a:bodyPr>
          <a:lstStyle/>
          <a:p>
            <a:pPr>
              <a:lnSpc>
                <a:spcPct val="120000"/>
              </a:lnSpc>
            </a:pPr>
            <a:r>
              <a:rPr lang="zh-CN" altLang="en-US" dirty="0">
                <a:solidFill>
                  <a:srgbClr val="000000"/>
                </a:solidFill>
                <a:sym typeface="Arial" pitchFamily="34" charset="0"/>
              </a:rPr>
              <a:t>★ 试验工况</a:t>
            </a:r>
            <a:endParaRPr lang="en-US" altLang="zh-CN" dirty="0">
              <a:solidFill>
                <a:srgbClr val="000000"/>
              </a:solidFill>
              <a:sym typeface="Arial" pitchFamily="34" charset="0"/>
            </a:endParaRPr>
          </a:p>
          <a:p>
            <a:pPr>
              <a:lnSpc>
                <a:spcPct val="120000"/>
              </a:lnSpc>
            </a:pPr>
            <a:r>
              <a:rPr lang="en-US" altLang="zh-CN" dirty="0">
                <a:solidFill>
                  <a:srgbClr val="000000"/>
                </a:solidFill>
                <a:sym typeface="Arial" pitchFamily="34" charset="0"/>
              </a:rPr>
              <a:t>     </a:t>
            </a:r>
            <a:r>
              <a:rPr lang="zh-CN" altLang="en-US" dirty="0" smtClean="0">
                <a:solidFill>
                  <a:srgbClr val="000000"/>
                </a:solidFill>
                <a:sym typeface="Arial" pitchFamily="34" charset="0"/>
              </a:rPr>
              <a:t>●零部件处于充电状态，整个测试期间，电池包的剩余电量（</a:t>
            </a:r>
            <a:r>
              <a:rPr lang="en-US" altLang="zh-CN" dirty="0" smtClean="0">
                <a:solidFill>
                  <a:srgbClr val="000000"/>
                </a:solidFill>
                <a:sym typeface="Arial" pitchFamily="34" charset="0"/>
              </a:rPr>
              <a:t>SOC</a:t>
            </a:r>
            <a:r>
              <a:rPr lang="zh-CN" altLang="en-US" dirty="0" smtClean="0">
                <a:solidFill>
                  <a:srgbClr val="000000"/>
                </a:solidFill>
                <a:sym typeface="Arial" pitchFamily="34" charset="0"/>
              </a:rPr>
              <a:t>）应在最大电量的</a:t>
            </a:r>
            <a:r>
              <a:rPr lang="en-US" altLang="zh-CN" dirty="0" smtClean="0">
                <a:solidFill>
                  <a:srgbClr val="000000"/>
                </a:solidFill>
                <a:sym typeface="Arial" pitchFamily="34" charset="0"/>
              </a:rPr>
              <a:t>20%-80%</a:t>
            </a:r>
            <a:r>
              <a:rPr lang="zh-CN" altLang="en-US" dirty="0" smtClean="0">
                <a:solidFill>
                  <a:srgbClr val="000000"/>
                </a:solidFill>
                <a:sym typeface="Arial" pitchFamily="34" charset="0"/>
              </a:rPr>
              <a:t>之间（这可能导致整个测试频段划分为多个子频段，在下一个子频段开始之前，对车辆电池包放电，以满足此要求）；</a:t>
            </a:r>
            <a:r>
              <a:rPr lang="en-US" dirty="0" smtClean="0">
                <a:solidFill>
                  <a:srgbClr val="000000"/>
                </a:solidFill>
                <a:sym typeface="Arial" pitchFamily="34" charset="0"/>
              </a:rPr>
              <a:t> </a:t>
            </a:r>
          </a:p>
          <a:p>
            <a:pPr>
              <a:lnSpc>
                <a:spcPct val="120000"/>
              </a:lnSpc>
            </a:pPr>
            <a:r>
              <a:rPr lang="en-US" altLang="zh-CN" dirty="0" smtClean="0">
                <a:solidFill>
                  <a:srgbClr val="000000"/>
                </a:solidFill>
                <a:sym typeface="Arial" pitchFamily="34" charset="0"/>
              </a:rPr>
              <a:t>     </a:t>
            </a:r>
            <a:r>
              <a:rPr lang="zh-CN" altLang="en-US" dirty="0" smtClean="0">
                <a:solidFill>
                  <a:srgbClr val="000000"/>
                </a:solidFill>
                <a:sym typeface="Arial" pitchFamily="34" charset="0"/>
              </a:rPr>
              <a:t>●若电流消耗可调，则电流消耗至少调至额定值的</a:t>
            </a:r>
            <a:r>
              <a:rPr lang="en-US" altLang="zh-CN" dirty="0" smtClean="0">
                <a:solidFill>
                  <a:srgbClr val="000000"/>
                </a:solidFill>
                <a:sym typeface="Arial" pitchFamily="34" charset="0"/>
              </a:rPr>
              <a:t>80%.</a:t>
            </a:r>
            <a:r>
              <a:rPr lang="en-US" dirty="0" smtClean="0">
                <a:solidFill>
                  <a:srgbClr val="000000"/>
                </a:solidFill>
                <a:sym typeface="Arial" pitchFamily="34" charset="0"/>
              </a:rPr>
              <a:t>  </a:t>
            </a:r>
            <a:endParaRPr lang="en-US" dirty="0">
              <a:solidFill>
                <a:srgbClr val="000000"/>
              </a:solidFill>
              <a:sym typeface="Arial" pitchFamily="34" charset="0"/>
            </a:endParaRPr>
          </a:p>
        </p:txBody>
      </p:sp>
      <p:pic>
        <p:nvPicPr>
          <p:cNvPr id="37889" name="Picture 1"/>
          <p:cNvPicPr>
            <a:picLocks noChangeAspect="1" noChangeArrowheads="1"/>
          </p:cNvPicPr>
          <p:nvPr/>
        </p:nvPicPr>
        <p:blipFill>
          <a:blip r:embed="rId3"/>
          <a:srcRect/>
          <a:stretch>
            <a:fillRect/>
          </a:stretch>
        </p:blipFill>
        <p:spPr bwMode="auto">
          <a:xfrm>
            <a:off x="1090613" y="1857374"/>
            <a:ext cx="7124700" cy="1428750"/>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
        <p:nvSpPr>
          <p:cNvPr id="6" name="矩形 5"/>
          <p:cNvSpPr>
            <a:spLocks noChangeArrowheads="1"/>
          </p:cNvSpPr>
          <p:nvPr/>
        </p:nvSpPr>
        <p:spPr bwMode="auto">
          <a:xfrm>
            <a:off x="500091" y="4864592"/>
            <a:ext cx="8143875" cy="1421928"/>
          </a:xfrm>
          <a:prstGeom prst="rect">
            <a:avLst/>
          </a:prstGeom>
          <a:noFill/>
          <a:ln w="9525">
            <a:noFill/>
            <a:miter lim="800000"/>
            <a:headEnd/>
            <a:tailEnd/>
          </a:ln>
        </p:spPr>
        <p:txBody>
          <a:bodyPr>
            <a:spAutoFit/>
          </a:bodyPr>
          <a:lstStyle/>
          <a:p>
            <a:pPr>
              <a:lnSpc>
                <a:spcPct val="120000"/>
              </a:lnSpc>
            </a:pPr>
            <a:r>
              <a:rPr lang="zh-CN" altLang="en-US" dirty="0">
                <a:solidFill>
                  <a:srgbClr val="000000"/>
                </a:solidFill>
                <a:sym typeface="Arial" pitchFamily="34" charset="0"/>
              </a:rPr>
              <a:t>★ 试验布置</a:t>
            </a:r>
            <a:r>
              <a:rPr lang="zh-CN" altLang="en-US" dirty="0" smtClean="0">
                <a:solidFill>
                  <a:srgbClr val="000000"/>
                </a:solidFill>
                <a:sym typeface="Arial" pitchFamily="34" charset="0"/>
              </a:rPr>
              <a:t>要求</a:t>
            </a:r>
            <a:endParaRPr lang="en-US" altLang="zh-CN" dirty="0">
              <a:solidFill>
                <a:srgbClr val="000000"/>
              </a:solidFill>
              <a:sym typeface="Arial" pitchFamily="34" charset="0"/>
            </a:endParaRPr>
          </a:p>
          <a:p>
            <a:pPr>
              <a:lnSpc>
                <a:spcPct val="120000"/>
              </a:lnSpc>
            </a:pPr>
            <a:r>
              <a:rPr lang="en-US" altLang="zh-CN" dirty="0">
                <a:solidFill>
                  <a:srgbClr val="000000"/>
                </a:solidFill>
                <a:sym typeface="Arial" pitchFamily="34" charset="0"/>
              </a:rPr>
              <a:t>     </a:t>
            </a:r>
            <a:r>
              <a:rPr lang="zh-CN" altLang="en-US" dirty="0">
                <a:solidFill>
                  <a:srgbClr val="000000"/>
                </a:solidFill>
                <a:sym typeface="Arial" pitchFamily="34" charset="0"/>
              </a:rPr>
              <a:t>●测试距离</a:t>
            </a:r>
            <a:r>
              <a:rPr lang="zh-CN" altLang="en-US" dirty="0" smtClean="0">
                <a:solidFill>
                  <a:srgbClr val="000000"/>
                </a:solidFill>
                <a:sym typeface="Arial" pitchFamily="34" charset="0"/>
              </a:rPr>
              <a:t>：天线参考点与试验线束的距离为</a:t>
            </a:r>
            <a:r>
              <a:rPr lang="en-US" altLang="zh-CN" dirty="0" smtClean="0">
                <a:solidFill>
                  <a:srgbClr val="000000"/>
                </a:solidFill>
                <a:sym typeface="Arial" pitchFamily="34" charset="0"/>
              </a:rPr>
              <a:t>1m</a:t>
            </a:r>
            <a:r>
              <a:rPr lang="zh-CN" altLang="en-US" dirty="0" smtClean="0">
                <a:solidFill>
                  <a:srgbClr val="000000"/>
                </a:solidFill>
                <a:sym typeface="Arial" pitchFamily="34" charset="0"/>
              </a:rPr>
              <a:t>；</a:t>
            </a:r>
            <a:endParaRPr lang="en-US" altLang="zh-CN" dirty="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●其他要求：线束长度至少</a:t>
            </a:r>
            <a:r>
              <a:rPr lang="en-US" altLang="zh-CN" dirty="0" smtClean="0">
                <a:solidFill>
                  <a:srgbClr val="000000"/>
                </a:solidFill>
                <a:sym typeface="Arial" pitchFamily="34" charset="0"/>
              </a:rPr>
              <a:t>1.7m</a:t>
            </a:r>
            <a:r>
              <a:rPr lang="zh-CN" altLang="en-US" dirty="0" smtClean="0">
                <a:solidFill>
                  <a:srgbClr val="000000"/>
                </a:solidFill>
                <a:sym typeface="Arial" pitchFamily="34" charset="0"/>
              </a:rPr>
              <a:t>，线束距离试验桌边沿</a:t>
            </a:r>
            <a:r>
              <a:rPr lang="en-US" altLang="zh-CN" dirty="0" smtClean="0">
                <a:solidFill>
                  <a:srgbClr val="000000"/>
                </a:solidFill>
                <a:sym typeface="Arial" pitchFamily="34" charset="0"/>
              </a:rPr>
              <a:t>0.1m</a:t>
            </a:r>
            <a:r>
              <a:rPr lang="zh-CN" altLang="en-US" dirty="0" smtClean="0">
                <a:solidFill>
                  <a:srgbClr val="000000"/>
                </a:solidFill>
                <a:sym typeface="Arial" pitchFamily="34" charset="0"/>
              </a:rPr>
              <a:t>，试验桌高度</a:t>
            </a:r>
            <a:r>
              <a:rPr lang="en-US" altLang="zh-CN" dirty="0" smtClean="0">
                <a:solidFill>
                  <a:srgbClr val="000000"/>
                </a:solidFill>
                <a:sym typeface="Arial" pitchFamily="34" charset="0"/>
              </a:rPr>
              <a:t>0.9m</a:t>
            </a:r>
            <a:r>
              <a:rPr lang="zh-CN" altLang="en-US" dirty="0" smtClean="0">
                <a:solidFill>
                  <a:srgbClr val="000000"/>
                </a:solidFill>
                <a:sym typeface="Arial" pitchFamily="34" charset="0"/>
              </a:rPr>
              <a:t>，高低压线束间距</a:t>
            </a:r>
            <a:r>
              <a:rPr lang="en-US" altLang="zh-CN" dirty="0" smtClean="0">
                <a:solidFill>
                  <a:srgbClr val="000000"/>
                </a:solidFill>
                <a:sym typeface="Arial" pitchFamily="34" charset="0"/>
              </a:rPr>
              <a:t>0.1m</a:t>
            </a:r>
            <a:r>
              <a:rPr lang="zh-CN" altLang="en-US" dirty="0" smtClean="0">
                <a:solidFill>
                  <a:srgbClr val="000000"/>
                </a:solidFill>
                <a:sym typeface="Arial" pitchFamily="34" charset="0"/>
              </a:rPr>
              <a:t>；</a:t>
            </a:r>
            <a:endParaRPr lang="en-US" dirty="0">
              <a:solidFill>
                <a:srgbClr val="000000"/>
              </a:solidFill>
              <a:sym typeface="Arial" pitchFamily="34"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j-cs"/>
              </a:rPr>
              <a:t>宽带电磁辐射骚扰</a:t>
            </a:r>
            <a:endParaRPr lang="zh-CN" altLang="en-US" sz="2000" kern="1200" dirty="0" smtClean="0">
              <a:solidFill>
                <a:schemeClr val="tx1"/>
              </a:solidFill>
              <a:latin typeface="Calibri" pitchFamily="34" charset="0"/>
              <a:ea typeface="黑体" pitchFamily="49" charset="-122"/>
              <a:cs typeface="+mn-cs"/>
            </a:endParaRPr>
          </a:p>
        </p:txBody>
      </p:sp>
      <p:pic>
        <p:nvPicPr>
          <p:cNvPr id="5122" name="Picture 2"/>
          <p:cNvPicPr>
            <a:picLocks noChangeAspect="1" noChangeArrowheads="1"/>
          </p:cNvPicPr>
          <p:nvPr/>
        </p:nvPicPr>
        <p:blipFill>
          <a:blip r:embed="rId2"/>
          <a:srcRect/>
          <a:stretch>
            <a:fillRect/>
          </a:stretch>
        </p:blipFill>
        <p:spPr bwMode="auto">
          <a:xfrm>
            <a:off x="571472" y="1357298"/>
            <a:ext cx="4214824" cy="4511001"/>
          </a:xfrm>
          <a:prstGeom prst="rect">
            <a:avLst/>
          </a:prstGeom>
          <a:noFill/>
          <a:ln w="9525">
            <a:noFill/>
            <a:miter lim="800000"/>
            <a:headEnd/>
            <a:tailEnd/>
          </a:ln>
          <a:effectLst/>
        </p:spPr>
      </p:pic>
      <p:pic>
        <p:nvPicPr>
          <p:cNvPr id="5124" name="Picture 4"/>
          <p:cNvPicPr>
            <a:picLocks noChangeAspect="1" noChangeArrowheads="1"/>
          </p:cNvPicPr>
          <p:nvPr/>
        </p:nvPicPr>
        <p:blipFill>
          <a:blip r:embed="rId3"/>
          <a:srcRect/>
          <a:stretch>
            <a:fillRect/>
          </a:stretch>
        </p:blipFill>
        <p:spPr bwMode="auto">
          <a:xfrm>
            <a:off x="5214942" y="1357298"/>
            <a:ext cx="3187090" cy="4829169"/>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零部件</a:t>
            </a:r>
            <a:r>
              <a:rPr lang="zh-CN" altLang="en-US" sz="2000" kern="1200" dirty="0" smtClean="0">
                <a:solidFill>
                  <a:schemeClr val="tx1"/>
                </a:solidFill>
                <a:latin typeface="Calibri" pitchFamily="34" charset="0"/>
                <a:ea typeface="黑体" pitchFamily="49" charset="-122"/>
                <a:cs typeface="+mj-cs"/>
              </a:rPr>
              <a:t>谐波电流发射</a:t>
            </a:r>
            <a:endParaRPr lang="zh-CN" altLang="en-US" sz="2000" kern="1200" dirty="0" smtClean="0">
              <a:solidFill>
                <a:schemeClr val="tx1"/>
              </a:solidFill>
              <a:latin typeface="Calibri" pitchFamily="34" charset="0"/>
              <a:ea typeface="黑体" pitchFamily="49" charset="-122"/>
              <a:cs typeface="+mn-cs"/>
            </a:endParaRPr>
          </a:p>
        </p:txBody>
      </p:sp>
      <p:sp>
        <p:nvSpPr>
          <p:cNvPr id="3" name="矩形 3"/>
          <p:cNvSpPr>
            <a:spLocks noChangeArrowheads="1"/>
          </p:cNvSpPr>
          <p:nvPr/>
        </p:nvSpPr>
        <p:spPr bwMode="auto">
          <a:xfrm>
            <a:off x="428625" y="1142984"/>
            <a:ext cx="8143875" cy="1127125"/>
          </a:xfrm>
          <a:prstGeom prst="rect">
            <a:avLst/>
          </a:prstGeom>
          <a:noFill/>
          <a:ln w="9525">
            <a:noFill/>
            <a:miter lim="800000"/>
            <a:headEnd/>
            <a:tailEnd/>
          </a:ln>
        </p:spPr>
        <p:txBody>
          <a:bodyPr>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10.</a:t>
            </a:r>
            <a:r>
              <a:rPr lang="zh-CN" altLang="en-US" sz="2000" b="1" dirty="0" smtClean="0">
                <a:solidFill>
                  <a:srgbClr val="000000"/>
                </a:solidFill>
                <a:latin typeface="Times New Roman" pitchFamily="18" charset="0"/>
                <a:sym typeface="Times New Roman" pitchFamily="18" charset="0"/>
              </a:rPr>
              <a:t>谐波电流发射</a:t>
            </a:r>
            <a:endParaRPr lang="en-US" sz="2000" b="1"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latin typeface="Times New Roman" pitchFamily="18" charset="0"/>
                <a:sym typeface="Times New Roman" pitchFamily="18" charset="0"/>
              </a:rPr>
              <a:t> ★ 引用标准：</a:t>
            </a:r>
            <a:r>
              <a:rPr lang="en-US" altLang="zh-CN" dirty="0" smtClean="0">
                <a:solidFill>
                  <a:srgbClr val="000000"/>
                </a:solidFill>
                <a:latin typeface="Times New Roman" pitchFamily="18" charset="0"/>
                <a:sym typeface="Times New Roman" pitchFamily="18" charset="0"/>
              </a:rPr>
              <a:t>IEC61000-3-2(</a:t>
            </a:r>
            <a:r>
              <a:rPr lang="zh-CN" altLang="en-US" dirty="0" smtClean="0">
                <a:solidFill>
                  <a:srgbClr val="000000"/>
                </a:solidFill>
                <a:latin typeface="Times New Roman" pitchFamily="18" charset="0"/>
                <a:sym typeface="Times New Roman" pitchFamily="18" charset="0"/>
              </a:rPr>
              <a:t>每相电流</a:t>
            </a:r>
            <a:r>
              <a:rPr lang="en-US" altLang="zh-CN" dirty="0" smtClean="0">
                <a:solidFill>
                  <a:srgbClr val="000000"/>
                </a:solidFill>
                <a:latin typeface="Times New Roman" pitchFamily="18" charset="0"/>
                <a:sym typeface="Times New Roman" pitchFamily="18" charset="0"/>
              </a:rPr>
              <a:t>I</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16A)</a:t>
            </a:r>
            <a:r>
              <a:rPr lang="zh-CN" altLang="en-US" dirty="0" smtClean="0">
                <a:solidFill>
                  <a:srgbClr val="000000"/>
                </a:solidFill>
                <a:latin typeface="Times New Roman" pitchFamily="18" charset="0"/>
                <a:sym typeface="Times New Roman" pitchFamily="18" charset="0"/>
              </a:rPr>
              <a:t>，</a:t>
            </a:r>
            <a:r>
              <a:rPr lang="en-US" altLang="zh-CN" dirty="0">
                <a:solidFill>
                  <a:srgbClr val="000000"/>
                </a:solidFill>
                <a:latin typeface="Times New Roman" pitchFamily="18" charset="0"/>
                <a:sym typeface="Times New Roman" pitchFamily="18" charset="0"/>
              </a:rPr>
              <a:t> </a:t>
            </a:r>
            <a:r>
              <a:rPr lang="en-US" altLang="zh-CN" dirty="0" smtClean="0">
                <a:solidFill>
                  <a:srgbClr val="000000"/>
                </a:solidFill>
                <a:latin typeface="Times New Roman" pitchFamily="18" charset="0"/>
                <a:sym typeface="Times New Roman" pitchFamily="18" charset="0"/>
              </a:rPr>
              <a:t>IEC61000-3-12(16A</a:t>
            </a:r>
            <a:r>
              <a:rPr lang="zh-CN" altLang="en-US" dirty="0" smtClean="0">
                <a:solidFill>
                  <a:srgbClr val="000000"/>
                </a:solidFill>
                <a:latin typeface="Times New Roman" pitchFamily="18" charset="0"/>
                <a:sym typeface="Times New Roman" pitchFamily="18" charset="0"/>
              </a:rPr>
              <a:t>小于</a:t>
            </a:r>
            <a:r>
              <a:rPr lang="en-US" altLang="zh-CN" dirty="0" smtClean="0">
                <a:solidFill>
                  <a:srgbClr val="000000"/>
                </a:solidFill>
                <a:latin typeface="Times New Roman" pitchFamily="18" charset="0"/>
                <a:sym typeface="Times New Roman" pitchFamily="18" charset="0"/>
              </a:rPr>
              <a:t>I</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75A</a:t>
            </a:r>
            <a:r>
              <a:rPr lang="en-US" altLang="zh-CN" dirty="0">
                <a:solidFill>
                  <a:srgbClr val="000000"/>
                </a:solidFill>
                <a:latin typeface="Times New Roman" pitchFamily="18" charset="0"/>
                <a:sym typeface="Times New Roman" pitchFamily="18" charset="0"/>
              </a:rPr>
              <a:t>)</a:t>
            </a:r>
            <a:endParaRPr lang="zh-CN" altLang="en-US"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latin typeface="Times New Roman" pitchFamily="18" charset="0"/>
                <a:sym typeface="Times New Roman" pitchFamily="18" charset="0"/>
              </a:rPr>
              <a:t> </a:t>
            </a:r>
            <a:r>
              <a:rPr lang="zh-CN" altLang="en-US" dirty="0">
                <a:solidFill>
                  <a:srgbClr val="000000"/>
                </a:solidFill>
                <a:latin typeface="Times New Roman" pitchFamily="18" charset="0"/>
                <a:sym typeface="Times New Roman" pitchFamily="18" charset="0"/>
              </a:rPr>
              <a:t>★ 标准</a:t>
            </a:r>
            <a:r>
              <a:rPr lang="zh-CN" altLang="en-US" dirty="0" smtClean="0">
                <a:solidFill>
                  <a:srgbClr val="000000"/>
                </a:solidFill>
                <a:latin typeface="Times New Roman" pitchFamily="18" charset="0"/>
                <a:sym typeface="Times New Roman" pitchFamily="18" charset="0"/>
              </a:rPr>
              <a:t>限值：</a:t>
            </a:r>
            <a:endParaRPr lang="zh-CN" altLang="en-US" b="1" dirty="0">
              <a:solidFill>
                <a:srgbClr val="000000"/>
              </a:solidFill>
              <a:sym typeface="Arial" pitchFamily="34" charset="0"/>
            </a:endParaRPr>
          </a:p>
        </p:txBody>
      </p:sp>
      <p:pic>
        <p:nvPicPr>
          <p:cNvPr id="68609" name="Picture 1"/>
          <p:cNvPicPr>
            <a:picLocks noChangeAspect="1" noChangeArrowheads="1"/>
          </p:cNvPicPr>
          <p:nvPr/>
        </p:nvPicPr>
        <p:blipFill>
          <a:blip r:embed="rId2"/>
          <a:srcRect/>
          <a:stretch>
            <a:fillRect/>
          </a:stretch>
        </p:blipFill>
        <p:spPr bwMode="auto">
          <a:xfrm>
            <a:off x="1357290" y="2386424"/>
            <a:ext cx="6577004" cy="3955851"/>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
        <p:nvSpPr>
          <p:cNvPr id="5" name="矩形 4"/>
          <p:cNvSpPr/>
          <p:nvPr/>
        </p:nvSpPr>
        <p:spPr>
          <a:xfrm>
            <a:off x="3428992" y="2143116"/>
            <a:ext cx="3214710" cy="276999"/>
          </a:xfrm>
          <a:prstGeom prst="rect">
            <a:avLst/>
          </a:prstGeom>
        </p:spPr>
        <p:txBody>
          <a:bodyPr wrap="square">
            <a:spAutoFit/>
          </a:bodyPr>
          <a:lstStyle/>
          <a:p>
            <a:r>
              <a:rPr lang="zh-CN" altLang="en-US" sz="1200" dirty="0" smtClean="0"/>
              <a:t>表    谐波电流发射限值（每相电流</a:t>
            </a:r>
            <a:r>
              <a:rPr lang="en-US" altLang="zh-CN" sz="1200" dirty="0" smtClean="0">
                <a:latin typeface="Times New Roman" pitchFamily="18" charset="0"/>
                <a:cs typeface="Times New Roman" pitchFamily="18" charset="0"/>
              </a:rPr>
              <a:t>I</a:t>
            </a:r>
            <a:r>
              <a:rPr lang="zh-CN" altLang="en-US" sz="1200" dirty="0" smtClean="0"/>
              <a:t>≤</a:t>
            </a:r>
            <a:r>
              <a:rPr lang="en-US" altLang="zh-CN" sz="1200" dirty="0" smtClean="0"/>
              <a:t>16A</a:t>
            </a:r>
            <a:r>
              <a:rPr lang="zh-CN" altLang="en-US" sz="1200" dirty="0" smtClean="0"/>
              <a:t>）</a:t>
            </a:r>
            <a:endParaRPr lang="zh-CN" altLang="en-US" sz="12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1"/>
          <p:cNvPicPr>
            <a:picLocks noChangeAspect="1" noChangeArrowheads="1"/>
          </p:cNvPicPr>
          <p:nvPr/>
        </p:nvPicPr>
        <p:blipFill>
          <a:blip r:embed="rId2"/>
          <a:srcRect/>
          <a:stretch>
            <a:fillRect/>
          </a:stretch>
        </p:blipFill>
        <p:spPr bwMode="auto">
          <a:xfrm>
            <a:off x="1324007" y="1438738"/>
            <a:ext cx="6534141" cy="2204576"/>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pic>
        <p:nvPicPr>
          <p:cNvPr id="67586" name="Picture 2"/>
          <p:cNvPicPr>
            <a:picLocks noChangeAspect="1" noChangeArrowheads="1"/>
          </p:cNvPicPr>
          <p:nvPr/>
        </p:nvPicPr>
        <p:blipFill>
          <a:blip r:embed="rId3"/>
          <a:srcRect/>
          <a:stretch>
            <a:fillRect/>
          </a:stretch>
        </p:blipFill>
        <p:spPr bwMode="auto">
          <a:xfrm>
            <a:off x="1343057" y="4071942"/>
            <a:ext cx="6515091" cy="2195562"/>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
        <p:nvSpPr>
          <p:cNvPr id="4" name="矩形 3"/>
          <p:cNvSpPr/>
          <p:nvPr/>
        </p:nvSpPr>
        <p:spPr>
          <a:xfrm>
            <a:off x="2714612" y="1142984"/>
            <a:ext cx="4572032" cy="276999"/>
          </a:xfrm>
          <a:prstGeom prst="rect">
            <a:avLst/>
          </a:prstGeom>
        </p:spPr>
        <p:txBody>
          <a:bodyPr wrap="square">
            <a:spAutoFit/>
          </a:bodyPr>
          <a:lstStyle/>
          <a:p>
            <a:r>
              <a:rPr lang="zh-CN" altLang="en-US" sz="1200" dirty="0" smtClean="0"/>
              <a:t>表    三相非平衡设备的谐波电流发射限值（</a:t>
            </a:r>
            <a:r>
              <a:rPr lang="en-US" altLang="zh-CN" sz="1200" dirty="0" smtClean="0"/>
              <a:t> </a:t>
            </a:r>
            <a:r>
              <a:rPr lang="en-US" altLang="zh-CN" sz="1200" dirty="0" smtClean="0">
                <a:latin typeface="Times New Roman" pitchFamily="18" charset="0"/>
                <a:cs typeface="Times New Roman" pitchFamily="18" charset="0"/>
              </a:rPr>
              <a:t>16A </a:t>
            </a:r>
            <a:r>
              <a:rPr lang="zh-CN" altLang="en-US" sz="1200" dirty="0" smtClean="0">
                <a:latin typeface="Times New Roman" pitchFamily="18" charset="0"/>
                <a:cs typeface="Times New Roman" pitchFamily="18" charset="0"/>
              </a:rPr>
              <a:t>＜</a:t>
            </a:r>
            <a:r>
              <a:rPr lang="en-US" altLang="zh-CN" sz="1200" dirty="0" smtClean="0">
                <a:latin typeface="Times New Roman" pitchFamily="18" charset="0"/>
                <a:cs typeface="Times New Roman" pitchFamily="18" charset="0"/>
              </a:rPr>
              <a:t>I</a:t>
            </a:r>
            <a:r>
              <a:rPr lang="zh-CN" altLang="en-US" sz="1200" dirty="0" smtClean="0">
                <a:latin typeface="Times New Roman" pitchFamily="18" charset="0"/>
                <a:cs typeface="Times New Roman" pitchFamily="18" charset="0"/>
              </a:rPr>
              <a:t>≤</a:t>
            </a:r>
            <a:r>
              <a:rPr lang="en-US" altLang="zh-CN" sz="1200" dirty="0" smtClean="0">
                <a:latin typeface="Times New Roman" pitchFamily="18" charset="0"/>
                <a:cs typeface="Times New Roman" pitchFamily="18" charset="0"/>
              </a:rPr>
              <a:t>75A</a:t>
            </a:r>
            <a:r>
              <a:rPr lang="zh-CN" altLang="en-US" sz="1200" dirty="0" smtClean="0"/>
              <a:t>）</a:t>
            </a:r>
            <a:endParaRPr lang="zh-CN" altLang="en-US" sz="1200" dirty="0"/>
          </a:p>
        </p:txBody>
      </p:sp>
      <p:sp>
        <p:nvSpPr>
          <p:cNvPr id="5" name="矩形 4"/>
          <p:cNvSpPr/>
          <p:nvPr/>
        </p:nvSpPr>
        <p:spPr>
          <a:xfrm>
            <a:off x="2786050" y="3794943"/>
            <a:ext cx="4572032" cy="276999"/>
          </a:xfrm>
          <a:prstGeom prst="rect">
            <a:avLst/>
          </a:prstGeom>
        </p:spPr>
        <p:txBody>
          <a:bodyPr wrap="square">
            <a:spAutoFit/>
          </a:bodyPr>
          <a:lstStyle/>
          <a:p>
            <a:r>
              <a:rPr lang="zh-CN" altLang="en-US" sz="1200" dirty="0" smtClean="0"/>
              <a:t>表    三相平衡设备的谐波电流发射限值（</a:t>
            </a:r>
            <a:r>
              <a:rPr lang="en-US" altLang="zh-CN" sz="1200" dirty="0" smtClean="0"/>
              <a:t> </a:t>
            </a:r>
            <a:r>
              <a:rPr lang="en-US" altLang="zh-CN" sz="1200" dirty="0" smtClean="0">
                <a:latin typeface="Times New Roman" pitchFamily="18" charset="0"/>
                <a:cs typeface="Times New Roman" pitchFamily="18" charset="0"/>
              </a:rPr>
              <a:t>16A </a:t>
            </a:r>
            <a:r>
              <a:rPr lang="zh-CN" altLang="en-US" sz="1200" dirty="0" smtClean="0">
                <a:latin typeface="Times New Roman" pitchFamily="18" charset="0"/>
                <a:cs typeface="Times New Roman" pitchFamily="18" charset="0"/>
              </a:rPr>
              <a:t>＜</a:t>
            </a:r>
            <a:r>
              <a:rPr lang="en-US" altLang="zh-CN" sz="1200" dirty="0" smtClean="0">
                <a:latin typeface="Times New Roman" pitchFamily="18" charset="0"/>
                <a:cs typeface="Times New Roman" pitchFamily="18" charset="0"/>
              </a:rPr>
              <a:t>I</a:t>
            </a:r>
            <a:r>
              <a:rPr lang="zh-CN" altLang="en-US" sz="1200" dirty="0" smtClean="0">
                <a:latin typeface="Times New Roman" pitchFamily="18" charset="0"/>
                <a:cs typeface="Times New Roman" pitchFamily="18" charset="0"/>
              </a:rPr>
              <a:t>≤</a:t>
            </a:r>
            <a:r>
              <a:rPr lang="en-US" altLang="zh-CN" sz="1200" dirty="0" smtClean="0">
                <a:latin typeface="Times New Roman" pitchFamily="18" charset="0"/>
                <a:cs typeface="Times New Roman" pitchFamily="18" charset="0"/>
              </a:rPr>
              <a:t>75A</a:t>
            </a:r>
            <a:r>
              <a:rPr lang="zh-CN" altLang="en-US" sz="1200" dirty="0" smtClean="0"/>
              <a:t>）</a:t>
            </a:r>
            <a:endParaRPr lang="zh-CN" altLang="en-US" sz="1200" dirty="0"/>
          </a:p>
        </p:txBody>
      </p:sp>
      <p:sp>
        <p:nvSpPr>
          <p:cNvPr id="6"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rPr>
              <a:t>零部件</a:t>
            </a:r>
            <a:r>
              <a:rPr lang="zh-CN" altLang="en-US" sz="2000" kern="1200" dirty="0" smtClean="0">
                <a:solidFill>
                  <a:schemeClr val="tx1"/>
                </a:solidFill>
                <a:latin typeface="Calibri" pitchFamily="34" charset="0"/>
                <a:ea typeface="黑体" pitchFamily="49" charset="-122"/>
                <a:cs typeface="+mj-cs"/>
              </a:rPr>
              <a:t>谐波电流发射</a:t>
            </a:r>
            <a:endParaRPr lang="zh-CN" altLang="en-US" sz="2000" kern="1200" dirty="0" smtClean="0">
              <a:solidFill>
                <a:schemeClr val="tx1"/>
              </a:solidFill>
              <a:latin typeface="Calibri" pitchFamily="34" charset="0"/>
              <a:ea typeface="黑体" pitchFamily="49" charset="-122"/>
              <a:cs typeface="+mn-c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0034" y="2786058"/>
            <a:ext cx="7858180" cy="726609"/>
          </a:xfrm>
          <a:prstGeom prst="rect">
            <a:avLst/>
          </a:prstGeom>
        </p:spPr>
        <p:txBody>
          <a:bodyPr wrap="square">
            <a:spAutoFit/>
          </a:bodyPr>
          <a:lstStyle/>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试验布置要求</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●观察时间：准稳态（</a:t>
            </a:r>
            <a:r>
              <a:rPr lang="en-US" altLang="zh-CN" dirty="0" smtClean="0">
                <a:solidFill>
                  <a:srgbClr val="000000"/>
                </a:solidFill>
                <a:sym typeface="Arial" pitchFamily="34" charset="0"/>
              </a:rPr>
              <a:t>Quasi-stationary</a:t>
            </a:r>
            <a:r>
              <a:rPr lang="zh-CN" altLang="en-US" dirty="0" smtClean="0">
                <a:solidFill>
                  <a:srgbClr val="000000"/>
                </a:solidFill>
                <a:sym typeface="Arial" pitchFamily="34" charset="0"/>
              </a:rPr>
              <a:t>，≥</a:t>
            </a:r>
            <a:r>
              <a:rPr lang="en-US" altLang="zh-CN" dirty="0" smtClean="0">
                <a:solidFill>
                  <a:srgbClr val="000000"/>
                </a:solidFill>
                <a:sym typeface="Arial" pitchFamily="34" charset="0"/>
              </a:rPr>
              <a:t>2.5min</a:t>
            </a:r>
            <a:r>
              <a:rPr lang="zh-CN" altLang="en-US" dirty="0" smtClean="0">
                <a:solidFill>
                  <a:srgbClr val="000000"/>
                </a:solidFill>
                <a:sym typeface="Arial" pitchFamily="34" charset="0"/>
              </a:rPr>
              <a:t>）</a:t>
            </a:r>
            <a:endParaRPr lang="en-US" altLang="zh-CN" dirty="0">
              <a:solidFill>
                <a:srgbClr val="000000"/>
              </a:solidFill>
              <a:sym typeface="Arial" pitchFamily="34" charset="0"/>
            </a:endParaRPr>
          </a:p>
        </p:txBody>
      </p:sp>
      <p:sp>
        <p:nvSpPr>
          <p:cNvPr id="5"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零部件</a:t>
            </a:r>
            <a:r>
              <a:rPr lang="zh-CN" altLang="en-US" sz="2000" kern="1200" dirty="0" smtClean="0">
                <a:solidFill>
                  <a:schemeClr val="tx1"/>
                </a:solidFill>
                <a:latin typeface="Calibri" pitchFamily="34" charset="0"/>
                <a:ea typeface="黑体" pitchFamily="49" charset="-122"/>
                <a:cs typeface="+mj-cs"/>
              </a:rPr>
              <a:t>谐波电流发射</a:t>
            </a:r>
            <a:endParaRPr lang="zh-CN" altLang="en-US" sz="2000" kern="1200" dirty="0" smtClean="0">
              <a:solidFill>
                <a:schemeClr val="tx1"/>
              </a:solidFill>
              <a:latin typeface="Calibri" pitchFamily="34" charset="0"/>
              <a:ea typeface="黑体" pitchFamily="49" charset="-122"/>
              <a:cs typeface="+mn-cs"/>
            </a:endParaRPr>
          </a:p>
        </p:txBody>
      </p:sp>
      <p:pic>
        <p:nvPicPr>
          <p:cNvPr id="93186" name="Picture 2"/>
          <p:cNvPicPr>
            <a:picLocks noChangeAspect="1" noChangeArrowheads="1"/>
          </p:cNvPicPr>
          <p:nvPr/>
        </p:nvPicPr>
        <p:blipFill>
          <a:blip r:embed="rId2"/>
          <a:srcRect/>
          <a:stretch>
            <a:fillRect/>
          </a:stretch>
        </p:blipFill>
        <p:spPr bwMode="auto">
          <a:xfrm>
            <a:off x="1857356" y="3666239"/>
            <a:ext cx="5176825" cy="2620281"/>
          </a:xfrm>
          <a:prstGeom prst="rect">
            <a:avLst/>
          </a:prstGeom>
          <a:noFill/>
          <a:ln w="9525">
            <a:noFill/>
            <a:miter lim="800000"/>
            <a:headEnd/>
            <a:tailEnd/>
          </a:ln>
          <a:effectLst/>
        </p:spPr>
      </p:pic>
      <p:sp>
        <p:nvSpPr>
          <p:cNvPr id="7" name="矩形 8"/>
          <p:cNvSpPr>
            <a:spLocks noChangeArrowheads="1"/>
          </p:cNvSpPr>
          <p:nvPr/>
        </p:nvSpPr>
        <p:spPr bwMode="auto">
          <a:xfrm>
            <a:off x="500034" y="1285860"/>
            <a:ext cx="8143875" cy="1421928"/>
          </a:xfrm>
          <a:prstGeom prst="rect">
            <a:avLst/>
          </a:prstGeom>
          <a:noFill/>
          <a:ln w="9525">
            <a:noFill/>
            <a:miter lim="800000"/>
            <a:headEnd/>
            <a:tailEnd/>
          </a:ln>
        </p:spPr>
        <p:txBody>
          <a:bodyPr wrap="square">
            <a:spAutoFit/>
          </a:bodyPr>
          <a:lstStyle/>
          <a:p>
            <a:pPr>
              <a:lnSpc>
                <a:spcPct val="120000"/>
              </a:lnSpc>
            </a:pPr>
            <a:r>
              <a:rPr lang="zh-CN" altLang="en-US" dirty="0">
                <a:solidFill>
                  <a:srgbClr val="000000"/>
                </a:solidFill>
                <a:sym typeface="Arial" pitchFamily="34" charset="0"/>
              </a:rPr>
              <a:t>★ 试验工况</a:t>
            </a:r>
            <a:endParaRPr lang="en-US" altLang="zh-CN" dirty="0">
              <a:solidFill>
                <a:srgbClr val="000000"/>
              </a:solidFill>
              <a:sym typeface="Arial" pitchFamily="34" charset="0"/>
            </a:endParaRPr>
          </a:p>
          <a:p>
            <a:pPr>
              <a:lnSpc>
                <a:spcPct val="120000"/>
              </a:lnSpc>
            </a:pPr>
            <a:r>
              <a:rPr lang="en-US" altLang="zh-CN" dirty="0">
                <a:solidFill>
                  <a:srgbClr val="000000"/>
                </a:solidFill>
                <a:sym typeface="Arial" pitchFamily="34" charset="0"/>
              </a:rPr>
              <a:t>     </a:t>
            </a:r>
            <a:r>
              <a:rPr lang="zh-CN" altLang="en-US" dirty="0" smtClean="0">
                <a:solidFill>
                  <a:srgbClr val="000000"/>
                </a:solidFill>
                <a:sym typeface="Arial" pitchFamily="34" charset="0"/>
              </a:rPr>
              <a:t>●零部件处于充电状态，整个测试期间，电池包的剩余电量（</a:t>
            </a:r>
            <a:r>
              <a:rPr lang="en-US" altLang="zh-CN" dirty="0" smtClean="0">
                <a:solidFill>
                  <a:srgbClr val="000000"/>
                </a:solidFill>
                <a:sym typeface="Arial" pitchFamily="34" charset="0"/>
              </a:rPr>
              <a:t>SOC</a:t>
            </a:r>
            <a:r>
              <a:rPr lang="zh-CN" altLang="en-US" dirty="0" smtClean="0">
                <a:solidFill>
                  <a:srgbClr val="000000"/>
                </a:solidFill>
                <a:sym typeface="Arial" pitchFamily="34" charset="0"/>
              </a:rPr>
              <a:t>）应在最大电量的</a:t>
            </a:r>
            <a:r>
              <a:rPr lang="en-US" altLang="zh-CN" dirty="0" smtClean="0">
                <a:solidFill>
                  <a:srgbClr val="000000"/>
                </a:solidFill>
                <a:sym typeface="Arial" pitchFamily="34" charset="0"/>
              </a:rPr>
              <a:t>20%-80%</a:t>
            </a:r>
            <a:r>
              <a:rPr lang="zh-CN" altLang="en-US" dirty="0" smtClean="0">
                <a:solidFill>
                  <a:srgbClr val="000000"/>
                </a:solidFill>
                <a:sym typeface="Arial" pitchFamily="34" charset="0"/>
              </a:rPr>
              <a:t>之间；</a:t>
            </a:r>
            <a:r>
              <a:rPr lang="en-US" dirty="0" smtClean="0">
                <a:solidFill>
                  <a:srgbClr val="000000"/>
                </a:solidFill>
                <a:sym typeface="Arial" pitchFamily="34" charset="0"/>
              </a:rPr>
              <a:t> </a:t>
            </a:r>
          </a:p>
          <a:p>
            <a:pPr>
              <a:lnSpc>
                <a:spcPct val="120000"/>
              </a:lnSpc>
            </a:pPr>
            <a:r>
              <a:rPr lang="en-US" altLang="zh-CN" dirty="0" smtClean="0">
                <a:solidFill>
                  <a:srgbClr val="000000"/>
                </a:solidFill>
                <a:sym typeface="Arial" pitchFamily="34" charset="0"/>
              </a:rPr>
              <a:t>     </a:t>
            </a:r>
            <a:r>
              <a:rPr lang="zh-CN" altLang="en-US" dirty="0" smtClean="0">
                <a:solidFill>
                  <a:srgbClr val="000000"/>
                </a:solidFill>
                <a:sym typeface="Arial" pitchFamily="34" charset="0"/>
              </a:rPr>
              <a:t>●若电流消耗可调，则电流消耗至少调至额定值的</a:t>
            </a:r>
            <a:r>
              <a:rPr lang="en-US" altLang="zh-CN" dirty="0" smtClean="0">
                <a:solidFill>
                  <a:srgbClr val="000000"/>
                </a:solidFill>
                <a:sym typeface="Arial" pitchFamily="34" charset="0"/>
              </a:rPr>
              <a:t>80%.</a:t>
            </a:r>
            <a:r>
              <a:rPr lang="en-US" dirty="0" smtClean="0">
                <a:solidFill>
                  <a:srgbClr val="000000"/>
                </a:solidFill>
                <a:sym typeface="Arial" pitchFamily="34" charset="0"/>
              </a:rPr>
              <a:t>  </a:t>
            </a:r>
            <a:endParaRPr lang="en-US" dirty="0">
              <a:solidFill>
                <a:srgbClr val="000000"/>
              </a:solidFill>
              <a:sym typeface="Arial"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913" y="71438"/>
            <a:ext cx="78120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零部件</a:t>
            </a:r>
            <a:r>
              <a:rPr lang="zh-CN" altLang="en-US" sz="2000" b="1" dirty="0" smtClean="0">
                <a:solidFill>
                  <a:srgbClr val="000000"/>
                </a:solidFill>
                <a:latin typeface="Times New Roman" pitchFamily="18" charset="0"/>
                <a:sym typeface="Times New Roman" pitchFamily="18" charset="0"/>
              </a:rPr>
              <a:t>电压变化、电压波动和闪烁</a:t>
            </a:r>
            <a:endParaRPr lang="zh-CN" altLang="en-US" sz="2000" kern="1200" dirty="0" smtClean="0">
              <a:solidFill>
                <a:schemeClr val="tx1"/>
              </a:solidFill>
              <a:latin typeface="Calibri" pitchFamily="34" charset="0"/>
              <a:ea typeface="黑体" pitchFamily="49" charset="-122"/>
              <a:cs typeface="+mn-cs"/>
            </a:endParaRPr>
          </a:p>
        </p:txBody>
      </p:sp>
      <p:sp>
        <p:nvSpPr>
          <p:cNvPr id="3" name="矩形 3"/>
          <p:cNvSpPr>
            <a:spLocks noChangeArrowheads="1"/>
          </p:cNvSpPr>
          <p:nvPr/>
        </p:nvSpPr>
        <p:spPr bwMode="auto">
          <a:xfrm>
            <a:off x="428625" y="1142984"/>
            <a:ext cx="8143875" cy="1127125"/>
          </a:xfrm>
          <a:prstGeom prst="rect">
            <a:avLst/>
          </a:prstGeom>
          <a:noFill/>
          <a:ln w="9525">
            <a:noFill/>
            <a:miter lim="800000"/>
            <a:headEnd/>
            <a:tailEnd/>
          </a:ln>
        </p:spPr>
        <p:txBody>
          <a:bodyPr>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11.</a:t>
            </a:r>
            <a:r>
              <a:rPr lang="zh-CN" altLang="en-US" sz="2000" b="1" dirty="0" smtClean="0">
                <a:solidFill>
                  <a:srgbClr val="000000"/>
                </a:solidFill>
                <a:latin typeface="Times New Roman" pitchFamily="18" charset="0"/>
                <a:sym typeface="Times New Roman" pitchFamily="18" charset="0"/>
              </a:rPr>
              <a:t>电压变化、电压波动和闪烁</a:t>
            </a:r>
            <a:endParaRPr lang="en-US" sz="2000" b="1"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latin typeface="Times New Roman" pitchFamily="18" charset="0"/>
                <a:sym typeface="Times New Roman" pitchFamily="18" charset="0"/>
              </a:rPr>
              <a:t> ★ 引用标准：</a:t>
            </a:r>
            <a:r>
              <a:rPr lang="en-US" altLang="zh-CN" dirty="0" smtClean="0">
                <a:solidFill>
                  <a:srgbClr val="000000"/>
                </a:solidFill>
                <a:latin typeface="Times New Roman" pitchFamily="18" charset="0"/>
                <a:sym typeface="Times New Roman" pitchFamily="18" charset="0"/>
              </a:rPr>
              <a:t>IEC61000-3-3(</a:t>
            </a:r>
            <a:r>
              <a:rPr lang="zh-CN" altLang="en-US" dirty="0" smtClean="0">
                <a:solidFill>
                  <a:srgbClr val="000000"/>
                </a:solidFill>
                <a:latin typeface="Times New Roman" pitchFamily="18" charset="0"/>
                <a:sym typeface="Times New Roman" pitchFamily="18" charset="0"/>
              </a:rPr>
              <a:t>每相电流</a:t>
            </a:r>
            <a:r>
              <a:rPr lang="en-US" altLang="zh-CN" dirty="0" smtClean="0">
                <a:solidFill>
                  <a:srgbClr val="000000"/>
                </a:solidFill>
                <a:latin typeface="Times New Roman" pitchFamily="18" charset="0"/>
                <a:sym typeface="Times New Roman" pitchFamily="18" charset="0"/>
              </a:rPr>
              <a:t>I</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16A)</a:t>
            </a:r>
            <a:r>
              <a:rPr lang="zh-CN" altLang="en-US" dirty="0" smtClean="0">
                <a:solidFill>
                  <a:srgbClr val="000000"/>
                </a:solidFill>
                <a:latin typeface="Times New Roman" pitchFamily="18" charset="0"/>
                <a:sym typeface="Times New Roman" pitchFamily="18" charset="0"/>
              </a:rPr>
              <a:t>，</a:t>
            </a:r>
            <a:r>
              <a:rPr lang="en-US" altLang="zh-CN" dirty="0">
                <a:solidFill>
                  <a:srgbClr val="000000"/>
                </a:solidFill>
                <a:latin typeface="Times New Roman" pitchFamily="18" charset="0"/>
                <a:sym typeface="Times New Roman" pitchFamily="18" charset="0"/>
              </a:rPr>
              <a:t> </a:t>
            </a:r>
            <a:r>
              <a:rPr lang="en-US" altLang="zh-CN" dirty="0" smtClean="0">
                <a:solidFill>
                  <a:srgbClr val="000000"/>
                </a:solidFill>
                <a:latin typeface="Times New Roman" pitchFamily="18" charset="0"/>
                <a:sym typeface="Times New Roman" pitchFamily="18" charset="0"/>
              </a:rPr>
              <a:t>IEC61000-3-11(16A</a:t>
            </a:r>
            <a:r>
              <a:rPr lang="zh-CN" altLang="en-US" dirty="0" smtClean="0">
                <a:solidFill>
                  <a:srgbClr val="000000"/>
                </a:solidFill>
                <a:latin typeface="Times New Roman" pitchFamily="18" charset="0"/>
                <a:sym typeface="Times New Roman" pitchFamily="18" charset="0"/>
              </a:rPr>
              <a:t>小于</a:t>
            </a:r>
            <a:r>
              <a:rPr lang="en-US" altLang="zh-CN" dirty="0" smtClean="0">
                <a:solidFill>
                  <a:srgbClr val="000000"/>
                </a:solidFill>
                <a:latin typeface="Times New Roman" pitchFamily="18" charset="0"/>
                <a:sym typeface="Times New Roman" pitchFamily="18" charset="0"/>
              </a:rPr>
              <a:t>I</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75A</a:t>
            </a:r>
            <a:r>
              <a:rPr lang="en-US" altLang="zh-CN" dirty="0">
                <a:solidFill>
                  <a:srgbClr val="000000"/>
                </a:solidFill>
                <a:latin typeface="Times New Roman" pitchFamily="18" charset="0"/>
                <a:sym typeface="Times New Roman" pitchFamily="18" charset="0"/>
              </a:rPr>
              <a:t>)</a:t>
            </a:r>
            <a:endParaRPr lang="zh-CN" altLang="en-US"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latin typeface="Times New Roman" pitchFamily="18" charset="0"/>
                <a:sym typeface="Times New Roman" pitchFamily="18" charset="0"/>
              </a:rPr>
              <a:t> </a:t>
            </a:r>
            <a:r>
              <a:rPr lang="zh-CN" altLang="en-US" dirty="0">
                <a:solidFill>
                  <a:srgbClr val="000000"/>
                </a:solidFill>
                <a:latin typeface="Times New Roman" pitchFamily="18" charset="0"/>
                <a:sym typeface="Times New Roman" pitchFamily="18" charset="0"/>
              </a:rPr>
              <a:t>★ 标准</a:t>
            </a:r>
            <a:r>
              <a:rPr lang="zh-CN" altLang="en-US" dirty="0" smtClean="0">
                <a:solidFill>
                  <a:srgbClr val="000000"/>
                </a:solidFill>
                <a:latin typeface="Times New Roman" pitchFamily="18" charset="0"/>
                <a:sym typeface="Times New Roman" pitchFamily="18" charset="0"/>
              </a:rPr>
              <a:t>限值：</a:t>
            </a:r>
            <a:endParaRPr lang="zh-CN" altLang="en-US" b="1" dirty="0">
              <a:solidFill>
                <a:srgbClr val="000000"/>
              </a:solidFill>
              <a:sym typeface="Arial" pitchFamily="34" charset="0"/>
            </a:endParaRPr>
          </a:p>
        </p:txBody>
      </p:sp>
      <p:sp>
        <p:nvSpPr>
          <p:cNvPr id="5" name="矩形 4"/>
          <p:cNvSpPr/>
          <p:nvPr/>
        </p:nvSpPr>
        <p:spPr>
          <a:xfrm>
            <a:off x="2500298" y="2285992"/>
            <a:ext cx="4143404" cy="276999"/>
          </a:xfrm>
          <a:prstGeom prst="rect">
            <a:avLst/>
          </a:prstGeom>
        </p:spPr>
        <p:txBody>
          <a:bodyPr wrap="square">
            <a:spAutoFit/>
          </a:bodyPr>
          <a:lstStyle/>
          <a:p>
            <a:r>
              <a:rPr lang="zh-CN" altLang="en-US" sz="1200" dirty="0" smtClean="0"/>
              <a:t>表    电压变化、电压波动和闪烁限值（每相电流</a:t>
            </a:r>
            <a:r>
              <a:rPr lang="en-US" altLang="zh-CN" sz="1200" dirty="0" smtClean="0">
                <a:latin typeface="Times New Roman" pitchFamily="18" charset="0"/>
                <a:cs typeface="Times New Roman" pitchFamily="18" charset="0"/>
              </a:rPr>
              <a:t>I</a:t>
            </a:r>
            <a:r>
              <a:rPr lang="zh-CN" altLang="en-US" sz="1200" dirty="0" smtClean="0"/>
              <a:t>≤</a:t>
            </a:r>
            <a:r>
              <a:rPr lang="en-US" altLang="zh-CN" sz="1200" dirty="0" smtClean="0"/>
              <a:t>16A</a:t>
            </a:r>
            <a:r>
              <a:rPr lang="zh-CN" altLang="en-US" sz="1200" dirty="0" smtClean="0"/>
              <a:t>）</a:t>
            </a:r>
            <a:endParaRPr lang="zh-CN" altLang="en-US" sz="1200" dirty="0"/>
          </a:p>
        </p:txBody>
      </p:sp>
      <p:graphicFrame>
        <p:nvGraphicFramePr>
          <p:cNvPr id="6" name="表格 5"/>
          <p:cNvGraphicFramePr>
            <a:graphicFrameLocks noGrp="1"/>
          </p:cNvGraphicFramePr>
          <p:nvPr/>
        </p:nvGraphicFramePr>
        <p:xfrm>
          <a:off x="1214414" y="2643182"/>
          <a:ext cx="6715172" cy="2983130"/>
        </p:xfrm>
        <a:graphic>
          <a:graphicData uri="http://schemas.openxmlformats.org/drawingml/2006/table">
            <a:tbl>
              <a:tblPr/>
              <a:tblGrid>
                <a:gridCol w="3400087"/>
                <a:gridCol w="3315085"/>
              </a:tblGrid>
              <a:tr h="478975">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试验项目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a:latin typeface="Times New Roman" pitchFamily="18" charset="0"/>
                          <a:ea typeface="宋体"/>
                          <a:cs typeface="Times New Roman" pitchFamily="18" charset="0"/>
                        </a:rPr>
                        <a:t>标准限值</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5459">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短期闪烁</a:t>
                      </a:r>
                      <a:r>
                        <a:rPr lang="en-US" sz="1200" kern="100" dirty="0" err="1">
                          <a:latin typeface="Times New Roman" pitchFamily="18" charset="0"/>
                          <a:ea typeface="宋体"/>
                          <a:cs typeface="Times New Roman" pitchFamily="18" charset="0"/>
                        </a:rPr>
                        <a:t>P</a:t>
                      </a:r>
                      <a:r>
                        <a:rPr lang="en-US" sz="1200" kern="100" baseline="-25000" dirty="0" err="1">
                          <a:latin typeface="Times New Roman" pitchFamily="18" charset="0"/>
                          <a:ea typeface="宋体"/>
                          <a:cs typeface="Times New Roman" pitchFamily="18" charset="0"/>
                        </a:rPr>
                        <a:t>st</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a:latin typeface="Times New Roman" pitchFamily="18" charset="0"/>
                          <a:ea typeface="宋体"/>
                          <a:cs typeface="Times New Roman" pitchFamily="18" charset="0"/>
                        </a:rPr>
                        <a:t>≤</a:t>
                      </a:r>
                      <a:r>
                        <a:rPr lang="en-US" sz="1200" kern="100">
                          <a:latin typeface="Times New Roman" pitchFamily="18" charset="0"/>
                          <a:ea typeface="宋体"/>
                          <a:cs typeface="Times New Roman" pitchFamily="18" charset="0"/>
                        </a:rPr>
                        <a:t>1.0</a:t>
                      </a:r>
                      <a:endParaRPr lang="zh-CN" sz="1200"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1943">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长期闪烁</a:t>
                      </a:r>
                      <a:r>
                        <a:rPr lang="en-US" sz="1200" kern="100" dirty="0" err="1">
                          <a:latin typeface="Times New Roman" pitchFamily="18" charset="0"/>
                          <a:ea typeface="宋体"/>
                          <a:cs typeface="Times New Roman" pitchFamily="18" charset="0"/>
                        </a:rPr>
                        <a:t>P</a:t>
                      </a:r>
                      <a:r>
                        <a:rPr lang="en-US" sz="1200" kern="100" baseline="-25000" dirty="0" err="1">
                          <a:latin typeface="Times New Roman" pitchFamily="18" charset="0"/>
                          <a:ea typeface="宋体"/>
                          <a:cs typeface="Times New Roman" pitchFamily="18" charset="0"/>
                        </a:rPr>
                        <a:t>lt</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a:t>
                      </a:r>
                      <a:r>
                        <a:rPr lang="en-US" sz="1200" kern="100" dirty="0">
                          <a:latin typeface="Times New Roman" pitchFamily="18" charset="0"/>
                          <a:ea typeface="宋体"/>
                          <a:cs typeface="Times New Roman" pitchFamily="18" charset="0"/>
                        </a:rPr>
                        <a:t>0.65</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0565">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在电压变化期间</a:t>
                      </a:r>
                      <a:r>
                        <a:rPr lang="en-US" sz="1200" kern="100" dirty="0">
                          <a:latin typeface="Times New Roman" pitchFamily="18" charset="0"/>
                          <a:ea typeface="宋体"/>
                          <a:cs typeface="Times New Roman" pitchFamily="18" charset="0"/>
                        </a:rPr>
                        <a:t>d(t)</a:t>
                      </a:r>
                      <a:r>
                        <a:rPr lang="zh-CN" sz="1200" kern="100" dirty="0">
                          <a:latin typeface="Times New Roman" pitchFamily="18" charset="0"/>
                          <a:ea typeface="宋体"/>
                          <a:cs typeface="Times New Roman" pitchFamily="18" charset="0"/>
                        </a:rPr>
                        <a:t>超过</a:t>
                      </a:r>
                      <a:r>
                        <a:rPr lang="en-US" sz="1200" kern="100" dirty="0">
                          <a:latin typeface="Times New Roman" pitchFamily="18" charset="0"/>
                          <a:ea typeface="宋体"/>
                          <a:cs typeface="Times New Roman" pitchFamily="18" charset="0"/>
                        </a:rPr>
                        <a:t>3.3%</a:t>
                      </a:r>
                      <a:r>
                        <a:rPr lang="zh-CN" sz="1200" kern="100" dirty="0">
                          <a:latin typeface="Times New Roman" pitchFamily="18" charset="0"/>
                          <a:ea typeface="宋体"/>
                          <a:cs typeface="Times New Roman" pitchFamily="18" charset="0"/>
                        </a:rPr>
                        <a:t>的时间</a:t>
                      </a:r>
                      <a:r>
                        <a:rPr lang="en-US" sz="1200" kern="100" dirty="0">
                          <a:latin typeface="Times New Roman" pitchFamily="18" charset="0"/>
                          <a:ea typeface="宋体"/>
                          <a:cs typeface="Times New Roman" pitchFamily="18" charset="0"/>
                        </a:rPr>
                        <a:t>t</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a:t>
                      </a:r>
                      <a:r>
                        <a:rPr lang="en-US" sz="1200" kern="100" dirty="0">
                          <a:latin typeface="Times New Roman" pitchFamily="18" charset="0"/>
                          <a:ea typeface="宋体"/>
                          <a:cs typeface="Times New Roman" pitchFamily="18" charset="0"/>
                        </a:rPr>
                        <a:t>500ms</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8592">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相对稳态电压变化</a:t>
                      </a:r>
                      <a:r>
                        <a:rPr lang="en-US" sz="1200" kern="100" dirty="0">
                          <a:latin typeface="Times New Roman" pitchFamily="18" charset="0"/>
                          <a:ea typeface="宋体"/>
                          <a:cs typeface="Times New Roman" pitchFamily="18" charset="0"/>
                        </a:rPr>
                        <a:t>d</a:t>
                      </a:r>
                      <a:r>
                        <a:rPr lang="en-US" sz="1200" kern="100" baseline="-25000" dirty="0">
                          <a:latin typeface="Times New Roman" pitchFamily="18" charset="0"/>
                          <a:ea typeface="宋体"/>
                          <a:cs typeface="Times New Roman" pitchFamily="18" charset="0"/>
                        </a:rPr>
                        <a:t>c</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a:t>
                      </a:r>
                      <a:r>
                        <a:rPr lang="en-US" sz="1200" kern="100" dirty="0">
                          <a:latin typeface="Times New Roman" pitchFamily="18" charset="0"/>
                          <a:ea typeface="宋体"/>
                          <a:cs typeface="Times New Roman" pitchFamily="18" charset="0"/>
                        </a:rPr>
                        <a:t>3.3%</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596">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最大相对电压变化</a:t>
                      </a:r>
                      <a:r>
                        <a:rPr lang="en-US" sz="1200" kern="100" dirty="0" err="1">
                          <a:latin typeface="Times New Roman" pitchFamily="18" charset="0"/>
                          <a:ea typeface="宋体"/>
                          <a:cs typeface="Times New Roman" pitchFamily="18" charset="0"/>
                        </a:rPr>
                        <a:t>d</a:t>
                      </a:r>
                      <a:r>
                        <a:rPr lang="en-US" sz="1200" kern="100" baseline="-25000" dirty="0" err="1">
                          <a:latin typeface="Times New Roman" pitchFamily="18" charset="0"/>
                          <a:ea typeface="宋体"/>
                          <a:cs typeface="Times New Roman" pitchFamily="18" charset="0"/>
                        </a:rPr>
                        <a:t>max</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a:t>
                      </a:r>
                      <a:r>
                        <a:rPr lang="en-US" sz="1200" kern="100" dirty="0">
                          <a:latin typeface="Times New Roman" pitchFamily="18" charset="0"/>
                          <a:ea typeface="宋体"/>
                          <a:cs typeface="Times New Roman" pitchFamily="18" charset="0"/>
                        </a:rPr>
                        <a:t>4%</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kern="1200" dirty="0" smtClean="0">
                <a:solidFill>
                  <a:schemeClr val="tx1"/>
                </a:solidFill>
                <a:latin typeface="Calibri" pitchFamily="34" charset="0"/>
                <a:ea typeface="黑体" pitchFamily="49" charset="-122"/>
                <a:cs typeface="+mj-cs"/>
              </a:rPr>
              <a:t>宽带电磁辐射骚扰</a:t>
            </a:r>
            <a:endParaRPr lang="zh-CN" altLang="en-US" sz="2000" kern="1200" dirty="0" smtClean="0">
              <a:solidFill>
                <a:schemeClr val="tx1"/>
              </a:solidFill>
              <a:latin typeface="Calibri" pitchFamily="34" charset="0"/>
              <a:ea typeface="黑体" pitchFamily="49" charset="-122"/>
              <a:cs typeface="+mn-cs"/>
            </a:endParaRPr>
          </a:p>
        </p:txBody>
      </p:sp>
      <p:sp>
        <p:nvSpPr>
          <p:cNvPr id="7171" name="矩形 6"/>
          <p:cNvSpPr>
            <a:spLocks noChangeArrowheads="1"/>
          </p:cNvSpPr>
          <p:nvPr/>
        </p:nvSpPr>
        <p:spPr bwMode="auto">
          <a:xfrm>
            <a:off x="500063" y="1142984"/>
            <a:ext cx="7929562" cy="726609"/>
          </a:xfrm>
          <a:prstGeom prst="rect">
            <a:avLst/>
          </a:prstGeom>
          <a:noFill/>
          <a:ln w="9525">
            <a:noFill/>
            <a:miter lim="800000"/>
            <a:headEnd/>
            <a:tailEnd/>
          </a:ln>
        </p:spPr>
        <p:txBody>
          <a:bodyPr>
            <a:spAutoFit/>
          </a:bodyPr>
          <a:lstStyle/>
          <a:p>
            <a:pPr>
              <a:lnSpc>
                <a:spcPct val="120000"/>
              </a:lnSpc>
            </a:pPr>
            <a:r>
              <a:rPr lang="zh-CN" altLang="en-US" dirty="0">
                <a:solidFill>
                  <a:srgbClr val="000000"/>
                </a:solidFill>
                <a:sym typeface="Arial" pitchFamily="34" charset="0"/>
              </a:rPr>
              <a:t>★ 接收机</a:t>
            </a:r>
            <a:r>
              <a:rPr lang="zh-CN" altLang="en-US" dirty="0" smtClean="0">
                <a:solidFill>
                  <a:srgbClr val="000000"/>
                </a:solidFill>
                <a:sym typeface="Arial" pitchFamily="34" charset="0"/>
              </a:rPr>
              <a:t>设置</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●准峰值或峰值检波器</a:t>
            </a:r>
            <a:r>
              <a:rPr lang="zh-CN" altLang="en-US" dirty="0">
                <a:solidFill>
                  <a:srgbClr val="000000"/>
                </a:solidFill>
                <a:sym typeface="Arial" pitchFamily="34" charset="0"/>
              </a:rPr>
              <a:t>；</a:t>
            </a:r>
            <a:endParaRPr lang="en-US" dirty="0">
              <a:solidFill>
                <a:srgbClr val="000000"/>
              </a:solidFill>
              <a:sym typeface="Arial" pitchFamily="34" charset="0"/>
            </a:endParaRPr>
          </a:p>
        </p:txBody>
      </p:sp>
      <p:sp>
        <p:nvSpPr>
          <p:cNvPr id="7172" name="矩形 8"/>
          <p:cNvSpPr>
            <a:spLocks noChangeArrowheads="1"/>
          </p:cNvSpPr>
          <p:nvPr/>
        </p:nvSpPr>
        <p:spPr bwMode="auto">
          <a:xfrm>
            <a:off x="500063" y="3214686"/>
            <a:ext cx="8143875" cy="3083921"/>
          </a:xfrm>
          <a:prstGeom prst="rect">
            <a:avLst/>
          </a:prstGeom>
          <a:noFill/>
          <a:ln w="9525">
            <a:noFill/>
            <a:miter lim="800000"/>
            <a:headEnd/>
            <a:tailEnd/>
          </a:ln>
        </p:spPr>
        <p:txBody>
          <a:bodyPr>
            <a:spAutoFit/>
          </a:bodyPr>
          <a:lstStyle/>
          <a:p>
            <a:pPr>
              <a:lnSpc>
                <a:spcPct val="120000"/>
              </a:lnSpc>
            </a:pPr>
            <a:r>
              <a:rPr lang="zh-CN" altLang="en-US" dirty="0">
                <a:solidFill>
                  <a:srgbClr val="000000"/>
                </a:solidFill>
                <a:sym typeface="Arial" pitchFamily="34" charset="0"/>
              </a:rPr>
              <a:t>★ 试验工况</a:t>
            </a:r>
            <a:endParaRPr lang="en-US" altLang="zh-CN" dirty="0">
              <a:solidFill>
                <a:srgbClr val="000000"/>
              </a:solidFill>
              <a:sym typeface="Arial" pitchFamily="34" charset="0"/>
            </a:endParaRPr>
          </a:p>
          <a:p>
            <a:pPr>
              <a:lnSpc>
                <a:spcPct val="120000"/>
              </a:lnSpc>
            </a:pPr>
            <a:r>
              <a:rPr lang="en-US" altLang="zh-CN" dirty="0">
                <a:solidFill>
                  <a:srgbClr val="000000"/>
                </a:solidFill>
                <a:sym typeface="Arial" pitchFamily="34" charset="0"/>
              </a:rPr>
              <a:t>     </a:t>
            </a:r>
            <a:r>
              <a:rPr lang="zh-CN" altLang="en-US" dirty="0">
                <a:solidFill>
                  <a:srgbClr val="000000"/>
                </a:solidFill>
                <a:sym typeface="Arial" pitchFamily="34" charset="0"/>
              </a:rPr>
              <a:t>●内燃机驱动车辆：单缸转速 </a:t>
            </a:r>
            <a:r>
              <a:rPr lang="en-US" altLang="zh-CN" dirty="0">
                <a:solidFill>
                  <a:srgbClr val="000000"/>
                </a:solidFill>
                <a:sym typeface="Arial" pitchFamily="34" charset="0"/>
              </a:rPr>
              <a:t>2500±250r/min</a:t>
            </a:r>
            <a:r>
              <a:rPr lang="zh-CN" altLang="en-US" dirty="0">
                <a:solidFill>
                  <a:srgbClr val="000000"/>
                </a:solidFill>
                <a:sym typeface="Arial" pitchFamily="34" charset="0"/>
              </a:rPr>
              <a:t>、双缸转速</a:t>
            </a:r>
            <a:r>
              <a:rPr lang="en-US" altLang="zh-CN" dirty="0">
                <a:solidFill>
                  <a:srgbClr val="000000"/>
                </a:solidFill>
                <a:sym typeface="Arial" pitchFamily="34" charset="0"/>
              </a:rPr>
              <a:t>1500±150r/min</a:t>
            </a:r>
            <a:r>
              <a:rPr lang="zh-CN" altLang="en-US" dirty="0">
                <a:solidFill>
                  <a:srgbClr val="000000"/>
                </a:solidFill>
                <a:sym typeface="Arial" pitchFamily="34" charset="0"/>
              </a:rPr>
              <a:t>；</a:t>
            </a:r>
            <a:endParaRPr lang="en-US" dirty="0">
              <a:solidFill>
                <a:srgbClr val="000000"/>
              </a:solidFill>
              <a:sym typeface="Arial" pitchFamily="34" charset="0"/>
            </a:endParaRPr>
          </a:p>
          <a:p>
            <a:pPr>
              <a:lnSpc>
                <a:spcPct val="120000"/>
              </a:lnSpc>
            </a:pPr>
            <a:r>
              <a:rPr lang="en-US" dirty="0">
                <a:solidFill>
                  <a:srgbClr val="000000"/>
                </a:solidFill>
                <a:sym typeface="Arial" pitchFamily="34" charset="0"/>
              </a:rPr>
              <a:t>     </a:t>
            </a:r>
            <a:r>
              <a:rPr lang="zh-CN" altLang="en-US" dirty="0">
                <a:solidFill>
                  <a:srgbClr val="000000"/>
                </a:solidFill>
                <a:sym typeface="Arial" pitchFamily="34" charset="0"/>
              </a:rPr>
              <a:t>●电动机驱动车辆：测量时在空载的测功机或非导电支架上，以恒速</a:t>
            </a:r>
            <a:r>
              <a:rPr lang="en-US" altLang="zh-CN" dirty="0">
                <a:solidFill>
                  <a:srgbClr val="000000"/>
                </a:solidFill>
                <a:sym typeface="Arial" pitchFamily="34" charset="0"/>
              </a:rPr>
              <a:t>40km/h</a:t>
            </a:r>
            <a:r>
              <a:rPr lang="zh-CN" altLang="en-US" dirty="0">
                <a:solidFill>
                  <a:srgbClr val="000000"/>
                </a:solidFill>
                <a:sym typeface="Arial" pitchFamily="34" charset="0"/>
              </a:rPr>
              <a:t>运行。若达不到</a:t>
            </a:r>
            <a:r>
              <a:rPr lang="en-US" altLang="zh-CN" dirty="0">
                <a:solidFill>
                  <a:srgbClr val="000000"/>
                </a:solidFill>
                <a:sym typeface="Arial" pitchFamily="34" charset="0"/>
              </a:rPr>
              <a:t>40km/h</a:t>
            </a:r>
            <a:r>
              <a:rPr lang="zh-CN" altLang="en-US" dirty="0">
                <a:solidFill>
                  <a:srgbClr val="000000"/>
                </a:solidFill>
                <a:sym typeface="Arial" pitchFamily="34" charset="0"/>
              </a:rPr>
              <a:t>，以最大车速运行；</a:t>
            </a:r>
            <a:endParaRPr lang="en-US" altLang="zh-CN" dirty="0">
              <a:solidFill>
                <a:srgbClr val="000000"/>
              </a:solidFill>
              <a:sym typeface="Arial" pitchFamily="34" charset="0"/>
            </a:endParaRPr>
          </a:p>
          <a:p>
            <a:pPr>
              <a:lnSpc>
                <a:spcPct val="120000"/>
              </a:lnSpc>
            </a:pPr>
            <a:r>
              <a:rPr lang="en-US" dirty="0">
                <a:solidFill>
                  <a:srgbClr val="000000"/>
                </a:solidFill>
                <a:sym typeface="Arial" pitchFamily="34" charset="0"/>
              </a:rPr>
              <a:t>     </a:t>
            </a:r>
            <a:r>
              <a:rPr lang="zh-CN" altLang="en-US" dirty="0">
                <a:solidFill>
                  <a:srgbClr val="000000"/>
                </a:solidFill>
                <a:sym typeface="Arial" pitchFamily="34" charset="0"/>
              </a:rPr>
              <a:t>●混合驱动车辆：应在电动机和内燃机共同驱动下，以</a:t>
            </a:r>
            <a:r>
              <a:rPr lang="en-US" altLang="zh-CN" dirty="0">
                <a:solidFill>
                  <a:srgbClr val="000000"/>
                </a:solidFill>
                <a:sym typeface="Arial" pitchFamily="34" charset="0"/>
              </a:rPr>
              <a:t>40km/h</a:t>
            </a:r>
            <a:r>
              <a:rPr lang="zh-CN" altLang="en-US" dirty="0">
                <a:solidFill>
                  <a:srgbClr val="000000"/>
                </a:solidFill>
                <a:sym typeface="Arial" pitchFamily="34" charset="0"/>
              </a:rPr>
              <a:t>运行。若不可            能，则应分别单独在内燃机驱动下按上述规定转速和单独由电动机驱动，以</a:t>
            </a:r>
            <a:r>
              <a:rPr lang="en-US" altLang="zh-CN" dirty="0">
                <a:solidFill>
                  <a:srgbClr val="000000"/>
                </a:solidFill>
                <a:sym typeface="Arial" pitchFamily="34" charset="0"/>
              </a:rPr>
              <a:t>40km/h</a:t>
            </a:r>
            <a:r>
              <a:rPr lang="zh-CN" altLang="en-US" dirty="0">
                <a:solidFill>
                  <a:srgbClr val="000000"/>
                </a:solidFill>
                <a:sym typeface="Arial" pitchFamily="34" charset="0"/>
              </a:rPr>
              <a:t>运行。若达不到</a:t>
            </a:r>
            <a:r>
              <a:rPr lang="en-US" altLang="zh-CN" dirty="0">
                <a:solidFill>
                  <a:srgbClr val="000000"/>
                </a:solidFill>
                <a:sym typeface="Arial" pitchFamily="34" charset="0"/>
              </a:rPr>
              <a:t>40km/h</a:t>
            </a:r>
            <a:r>
              <a:rPr lang="zh-CN" altLang="en-US" dirty="0">
                <a:solidFill>
                  <a:srgbClr val="000000"/>
                </a:solidFill>
                <a:sym typeface="Arial" pitchFamily="34" charset="0"/>
              </a:rPr>
              <a:t>，以最大车速</a:t>
            </a:r>
            <a:r>
              <a:rPr lang="zh-CN" altLang="en-US" dirty="0" smtClean="0">
                <a:solidFill>
                  <a:srgbClr val="000000"/>
                </a:solidFill>
                <a:sym typeface="Arial" pitchFamily="34" charset="0"/>
              </a:rPr>
              <a:t>运行</a:t>
            </a:r>
            <a:r>
              <a:rPr lang="zh-CN" altLang="en-US" dirty="0">
                <a:solidFill>
                  <a:srgbClr val="000000"/>
                </a:solidFill>
                <a:sym typeface="Arial" pitchFamily="34" charset="0"/>
              </a:rPr>
              <a:t>；</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a:t>
            </a:r>
            <a:r>
              <a:rPr lang="en-US" dirty="0" smtClean="0">
                <a:solidFill>
                  <a:srgbClr val="000000"/>
                </a:solidFill>
                <a:sym typeface="Arial" pitchFamily="34" charset="0"/>
              </a:rPr>
              <a:t> </a:t>
            </a:r>
            <a:r>
              <a:rPr lang="zh-CN" altLang="en-US" dirty="0" smtClean="0">
                <a:solidFill>
                  <a:srgbClr val="000000"/>
                </a:solidFill>
                <a:sym typeface="Arial" pitchFamily="34" charset="0"/>
              </a:rPr>
              <a:t>所有可能产生宽带骚扰且被驾驶员长时间使用的电气系统开启至最大负载状态（如雨刮、暖风电机等）。</a:t>
            </a:r>
            <a:endParaRPr lang="en-US" dirty="0">
              <a:solidFill>
                <a:srgbClr val="000000"/>
              </a:solidFill>
              <a:sym typeface="Arial" pitchFamily="34" charset="0"/>
            </a:endParaRPr>
          </a:p>
        </p:txBody>
      </p:sp>
      <p:pic>
        <p:nvPicPr>
          <p:cNvPr id="37889" name="Picture 1"/>
          <p:cNvPicPr>
            <a:picLocks noChangeAspect="1" noChangeArrowheads="1"/>
          </p:cNvPicPr>
          <p:nvPr/>
        </p:nvPicPr>
        <p:blipFill>
          <a:blip r:embed="rId3"/>
          <a:srcRect/>
          <a:stretch>
            <a:fillRect/>
          </a:stretch>
        </p:blipFill>
        <p:spPr bwMode="auto">
          <a:xfrm>
            <a:off x="1090613" y="1857374"/>
            <a:ext cx="7124700" cy="1428750"/>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4612" y="1142984"/>
            <a:ext cx="4572032" cy="276999"/>
          </a:xfrm>
          <a:prstGeom prst="rect">
            <a:avLst/>
          </a:prstGeom>
        </p:spPr>
        <p:txBody>
          <a:bodyPr wrap="square">
            <a:spAutoFit/>
          </a:bodyPr>
          <a:lstStyle/>
          <a:p>
            <a:r>
              <a:rPr lang="zh-CN" altLang="en-US" sz="1200" dirty="0" smtClean="0"/>
              <a:t>表    电压变化、电压波动和闪烁限值（</a:t>
            </a:r>
            <a:r>
              <a:rPr lang="en-US" altLang="zh-CN" sz="1200" dirty="0" smtClean="0"/>
              <a:t> </a:t>
            </a:r>
            <a:r>
              <a:rPr lang="en-US" altLang="zh-CN" sz="1200" dirty="0" smtClean="0">
                <a:latin typeface="Times New Roman" pitchFamily="18" charset="0"/>
                <a:cs typeface="Times New Roman" pitchFamily="18" charset="0"/>
              </a:rPr>
              <a:t>16A </a:t>
            </a:r>
            <a:r>
              <a:rPr lang="zh-CN" altLang="en-US" sz="1200" dirty="0" smtClean="0">
                <a:latin typeface="Times New Roman" pitchFamily="18" charset="0"/>
                <a:cs typeface="Times New Roman" pitchFamily="18" charset="0"/>
              </a:rPr>
              <a:t>＜</a:t>
            </a:r>
            <a:r>
              <a:rPr lang="en-US" altLang="zh-CN" sz="1200" dirty="0" smtClean="0">
                <a:latin typeface="Times New Roman" pitchFamily="18" charset="0"/>
                <a:cs typeface="Times New Roman" pitchFamily="18" charset="0"/>
              </a:rPr>
              <a:t>I</a:t>
            </a:r>
            <a:r>
              <a:rPr lang="zh-CN" altLang="en-US" sz="1200" dirty="0" smtClean="0">
                <a:latin typeface="Times New Roman" pitchFamily="18" charset="0"/>
                <a:cs typeface="Times New Roman" pitchFamily="18" charset="0"/>
              </a:rPr>
              <a:t>≤</a:t>
            </a:r>
            <a:r>
              <a:rPr lang="en-US" altLang="zh-CN" sz="1200" dirty="0" smtClean="0">
                <a:latin typeface="Times New Roman" pitchFamily="18" charset="0"/>
                <a:cs typeface="Times New Roman" pitchFamily="18" charset="0"/>
              </a:rPr>
              <a:t>75A</a:t>
            </a:r>
            <a:r>
              <a:rPr lang="zh-CN" altLang="en-US" sz="1200" dirty="0" smtClean="0"/>
              <a:t>）</a:t>
            </a:r>
            <a:endParaRPr lang="zh-CN" altLang="en-US" sz="1200" dirty="0"/>
          </a:p>
        </p:txBody>
      </p:sp>
      <p:sp>
        <p:nvSpPr>
          <p:cNvPr id="10" name="标题 1"/>
          <p:cNvSpPr>
            <a:spLocks noGrp="1"/>
          </p:cNvSpPr>
          <p:nvPr>
            <p:ph type="title"/>
          </p:nvPr>
        </p:nvSpPr>
        <p:spPr>
          <a:xfrm>
            <a:off x="1331913" y="71438"/>
            <a:ext cx="78120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零部件</a:t>
            </a:r>
            <a:r>
              <a:rPr lang="zh-CN" altLang="en-US" sz="2000" b="1" dirty="0" smtClean="0">
                <a:solidFill>
                  <a:srgbClr val="000000"/>
                </a:solidFill>
                <a:latin typeface="Times New Roman" pitchFamily="18" charset="0"/>
                <a:sym typeface="Times New Roman" pitchFamily="18" charset="0"/>
              </a:rPr>
              <a:t>电压变化、电压波动和闪烁</a:t>
            </a:r>
            <a:endParaRPr lang="zh-CN" altLang="en-US" sz="2000" kern="1200" dirty="0" smtClean="0">
              <a:solidFill>
                <a:schemeClr val="tx1"/>
              </a:solidFill>
              <a:latin typeface="Calibri" pitchFamily="34" charset="0"/>
              <a:ea typeface="黑体" pitchFamily="49" charset="-122"/>
              <a:cs typeface="+mn-cs"/>
            </a:endParaRPr>
          </a:p>
        </p:txBody>
      </p:sp>
      <p:graphicFrame>
        <p:nvGraphicFramePr>
          <p:cNvPr id="11" name="表格 10"/>
          <p:cNvGraphicFramePr>
            <a:graphicFrameLocks noGrp="1"/>
          </p:cNvGraphicFramePr>
          <p:nvPr/>
        </p:nvGraphicFramePr>
        <p:xfrm>
          <a:off x="1214414" y="1446002"/>
          <a:ext cx="6715172" cy="2983130"/>
        </p:xfrm>
        <a:graphic>
          <a:graphicData uri="http://schemas.openxmlformats.org/drawingml/2006/table">
            <a:tbl>
              <a:tblPr/>
              <a:tblGrid>
                <a:gridCol w="3400087"/>
                <a:gridCol w="3315085"/>
              </a:tblGrid>
              <a:tr h="478975">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试验项目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a:latin typeface="Times New Roman" pitchFamily="18" charset="0"/>
                          <a:ea typeface="宋体"/>
                          <a:cs typeface="Times New Roman" pitchFamily="18" charset="0"/>
                        </a:rPr>
                        <a:t>标准限值</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5459">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短期闪烁</a:t>
                      </a:r>
                      <a:r>
                        <a:rPr lang="en-US" sz="1200" kern="100" dirty="0" err="1">
                          <a:latin typeface="Times New Roman" pitchFamily="18" charset="0"/>
                          <a:ea typeface="宋体"/>
                          <a:cs typeface="Times New Roman" pitchFamily="18" charset="0"/>
                        </a:rPr>
                        <a:t>P</a:t>
                      </a:r>
                      <a:r>
                        <a:rPr lang="en-US" sz="1200" kern="100" baseline="-25000" dirty="0" err="1">
                          <a:latin typeface="Times New Roman" pitchFamily="18" charset="0"/>
                          <a:ea typeface="宋体"/>
                          <a:cs typeface="Times New Roman" pitchFamily="18" charset="0"/>
                        </a:rPr>
                        <a:t>st</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a:latin typeface="Times New Roman" pitchFamily="18" charset="0"/>
                          <a:ea typeface="宋体"/>
                          <a:cs typeface="Times New Roman" pitchFamily="18" charset="0"/>
                        </a:rPr>
                        <a:t>≤</a:t>
                      </a:r>
                      <a:r>
                        <a:rPr lang="en-US" sz="1200" kern="100">
                          <a:latin typeface="Times New Roman" pitchFamily="18" charset="0"/>
                          <a:ea typeface="宋体"/>
                          <a:cs typeface="Times New Roman" pitchFamily="18" charset="0"/>
                        </a:rPr>
                        <a:t>1.0</a:t>
                      </a:r>
                      <a:endParaRPr lang="zh-CN" sz="1200"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1943">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长期闪烁</a:t>
                      </a:r>
                      <a:r>
                        <a:rPr lang="en-US" sz="1200" kern="100" dirty="0" err="1">
                          <a:latin typeface="Times New Roman" pitchFamily="18" charset="0"/>
                          <a:ea typeface="宋体"/>
                          <a:cs typeface="Times New Roman" pitchFamily="18" charset="0"/>
                        </a:rPr>
                        <a:t>P</a:t>
                      </a:r>
                      <a:r>
                        <a:rPr lang="en-US" sz="1200" kern="100" baseline="-25000" dirty="0" err="1">
                          <a:latin typeface="Times New Roman" pitchFamily="18" charset="0"/>
                          <a:ea typeface="宋体"/>
                          <a:cs typeface="Times New Roman" pitchFamily="18" charset="0"/>
                        </a:rPr>
                        <a:t>lt</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a:t>
                      </a:r>
                      <a:r>
                        <a:rPr lang="en-US" sz="1200" kern="100" dirty="0">
                          <a:latin typeface="Times New Roman" pitchFamily="18" charset="0"/>
                          <a:ea typeface="宋体"/>
                          <a:cs typeface="Times New Roman" pitchFamily="18" charset="0"/>
                        </a:rPr>
                        <a:t>0.65</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0565">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在电压变化期间</a:t>
                      </a:r>
                      <a:r>
                        <a:rPr lang="en-US" sz="1200" kern="100" dirty="0">
                          <a:latin typeface="Times New Roman" pitchFamily="18" charset="0"/>
                          <a:ea typeface="宋体"/>
                          <a:cs typeface="Times New Roman" pitchFamily="18" charset="0"/>
                        </a:rPr>
                        <a:t>d(t)</a:t>
                      </a:r>
                      <a:r>
                        <a:rPr lang="zh-CN" sz="1200" kern="100" dirty="0">
                          <a:latin typeface="Times New Roman" pitchFamily="18" charset="0"/>
                          <a:ea typeface="宋体"/>
                          <a:cs typeface="Times New Roman" pitchFamily="18" charset="0"/>
                        </a:rPr>
                        <a:t>超过</a:t>
                      </a:r>
                      <a:r>
                        <a:rPr lang="en-US" sz="1200" kern="100" dirty="0">
                          <a:latin typeface="Times New Roman" pitchFamily="18" charset="0"/>
                          <a:ea typeface="宋体"/>
                          <a:cs typeface="Times New Roman" pitchFamily="18" charset="0"/>
                        </a:rPr>
                        <a:t>3.3%</a:t>
                      </a:r>
                      <a:r>
                        <a:rPr lang="zh-CN" sz="1200" kern="100" dirty="0">
                          <a:latin typeface="Times New Roman" pitchFamily="18" charset="0"/>
                          <a:ea typeface="宋体"/>
                          <a:cs typeface="Times New Roman" pitchFamily="18" charset="0"/>
                        </a:rPr>
                        <a:t>的时间</a:t>
                      </a:r>
                      <a:r>
                        <a:rPr lang="en-US" sz="1200" kern="100" dirty="0">
                          <a:latin typeface="Times New Roman" pitchFamily="18" charset="0"/>
                          <a:ea typeface="宋体"/>
                          <a:cs typeface="Times New Roman" pitchFamily="18" charset="0"/>
                        </a:rPr>
                        <a:t>t</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a:t>
                      </a:r>
                      <a:r>
                        <a:rPr lang="en-US" sz="1200" kern="100" dirty="0">
                          <a:latin typeface="Times New Roman" pitchFamily="18" charset="0"/>
                          <a:ea typeface="宋体"/>
                          <a:cs typeface="Times New Roman" pitchFamily="18" charset="0"/>
                        </a:rPr>
                        <a:t>500ms</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8592">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相对稳态电压变化</a:t>
                      </a:r>
                      <a:r>
                        <a:rPr lang="en-US" sz="1200" kern="100" dirty="0">
                          <a:latin typeface="Times New Roman" pitchFamily="18" charset="0"/>
                          <a:ea typeface="宋体"/>
                          <a:cs typeface="Times New Roman" pitchFamily="18" charset="0"/>
                        </a:rPr>
                        <a:t>d</a:t>
                      </a:r>
                      <a:r>
                        <a:rPr lang="en-US" sz="1200" kern="100" baseline="-25000" dirty="0">
                          <a:latin typeface="Times New Roman" pitchFamily="18" charset="0"/>
                          <a:ea typeface="宋体"/>
                          <a:cs typeface="Times New Roman" pitchFamily="18" charset="0"/>
                        </a:rPr>
                        <a:t>c</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a:t>
                      </a:r>
                      <a:r>
                        <a:rPr lang="en-US" sz="1200" kern="100" dirty="0">
                          <a:latin typeface="Times New Roman" pitchFamily="18" charset="0"/>
                          <a:ea typeface="宋体"/>
                          <a:cs typeface="Times New Roman" pitchFamily="18" charset="0"/>
                        </a:rPr>
                        <a:t>3.3%</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7596">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最大相对电压变化</a:t>
                      </a:r>
                      <a:r>
                        <a:rPr lang="en-US" sz="1200" kern="100" dirty="0" err="1">
                          <a:latin typeface="Times New Roman" pitchFamily="18" charset="0"/>
                          <a:ea typeface="宋体"/>
                          <a:cs typeface="Times New Roman" pitchFamily="18" charset="0"/>
                        </a:rPr>
                        <a:t>d</a:t>
                      </a:r>
                      <a:r>
                        <a:rPr lang="en-US" sz="1200" kern="100" baseline="-25000" dirty="0" err="1">
                          <a:latin typeface="Times New Roman" pitchFamily="18" charset="0"/>
                          <a:ea typeface="宋体"/>
                          <a:cs typeface="Times New Roman" pitchFamily="18" charset="0"/>
                        </a:rPr>
                        <a:t>max</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Aft>
                          <a:spcPts val="0"/>
                        </a:spcAft>
                      </a:pPr>
                      <a:r>
                        <a:rPr lang="zh-CN" sz="1200" kern="100" dirty="0">
                          <a:latin typeface="Times New Roman" pitchFamily="18" charset="0"/>
                          <a:ea typeface="宋体"/>
                          <a:cs typeface="Times New Roman" pitchFamily="18" charset="0"/>
                        </a:rPr>
                        <a:t>≤</a:t>
                      </a:r>
                      <a:r>
                        <a:rPr lang="en-US" sz="1200" kern="100" dirty="0">
                          <a:latin typeface="Times New Roman" pitchFamily="18" charset="0"/>
                          <a:ea typeface="宋体"/>
                          <a:cs typeface="Times New Roman" pitchFamily="18" charset="0"/>
                        </a:rPr>
                        <a:t>4%</a:t>
                      </a:r>
                      <a:endParaRPr lang="zh-CN" sz="1200"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8"/>
          <p:cNvSpPr>
            <a:spLocks noChangeArrowheads="1"/>
          </p:cNvSpPr>
          <p:nvPr/>
        </p:nvSpPr>
        <p:spPr bwMode="auto">
          <a:xfrm>
            <a:off x="500063" y="4650278"/>
            <a:ext cx="8143875" cy="1421928"/>
          </a:xfrm>
          <a:prstGeom prst="rect">
            <a:avLst/>
          </a:prstGeom>
          <a:noFill/>
          <a:ln w="9525">
            <a:noFill/>
            <a:miter lim="800000"/>
            <a:headEnd/>
            <a:tailEnd/>
          </a:ln>
        </p:spPr>
        <p:txBody>
          <a:bodyPr wrap="square">
            <a:spAutoFit/>
          </a:bodyPr>
          <a:lstStyle/>
          <a:p>
            <a:pPr>
              <a:lnSpc>
                <a:spcPct val="120000"/>
              </a:lnSpc>
            </a:pPr>
            <a:r>
              <a:rPr lang="zh-CN" altLang="en-US" dirty="0">
                <a:solidFill>
                  <a:srgbClr val="000000"/>
                </a:solidFill>
                <a:sym typeface="Arial" pitchFamily="34" charset="0"/>
              </a:rPr>
              <a:t>★ 试验工况</a:t>
            </a:r>
            <a:endParaRPr lang="en-US" altLang="zh-CN" dirty="0">
              <a:solidFill>
                <a:srgbClr val="000000"/>
              </a:solidFill>
              <a:sym typeface="Arial" pitchFamily="34" charset="0"/>
            </a:endParaRPr>
          </a:p>
          <a:p>
            <a:pPr>
              <a:lnSpc>
                <a:spcPct val="120000"/>
              </a:lnSpc>
            </a:pPr>
            <a:r>
              <a:rPr lang="en-US" altLang="zh-CN" dirty="0">
                <a:solidFill>
                  <a:srgbClr val="000000"/>
                </a:solidFill>
                <a:sym typeface="Arial" pitchFamily="34" charset="0"/>
              </a:rPr>
              <a:t>     </a:t>
            </a:r>
            <a:r>
              <a:rPr lang="zh-CN" altLang="en-US" dirty="0" smtClean="0">
                <a:solidFill>
                  <a:srgbClr val="000000"/>
                </a:solidFill>
                <a:sym typeface="Arial" pitchFamily="34" charset="0"/>
              </a:rPr>
              <a:t>●零部件处于充电状态，整个测试期间，电池包的剩余电量（</a:t>
            </a:r>
            <a:r>
              <a:rPr lang="en-US" altLang="zh-CN" dirty="0" smtClean="0">
                <a:solidFill>
                  <a:srgbClr val="000000"/>
                </a:solidFill>
                <a:sym typeface="Arial" pitchFamily="34" charset="0"/>
              </a:rPr>
              <a:t>SOC</a:t>
            </a:r>
            <a:r>
              <a:rPr lang="zh-CN" altLang="en-US" dirty="0" smtClean="0">
                <a:solidFill>
                  <a:srgbClr val="000000"/>
                </a:solidFill>
                <a:sym typeface="Arial" pitchFamily="34" charset="0"/>
              </a:rPr>
              <a:t>）应在最大电量的</a:t>
            </a:r>
            <a:r>
              <a:rPr lang="en-US" altLang="zh-CN" dirty="0" smtClean="0">
                <a:solidFill>
                  <a:srgbClr val="000000"/>
                </a:solidFill>
                <a:sym typeface="Arial" pitchFamily="34" charset="0"/>
              </a:rPr>
              <a:t>20%-80%</a:t>
            </a:r>
            <a:r>
              <a:rPr lang="zh-CN" altLang="en-US" dirty="0" smtClean="0">
                <a:solidFill>
                  <a:srgbClr val="000000"/>
                </a:solidFill>
                <a:sym typeface="Arial" pitchFamily="34" charset="0"/>
              </a:rPr>
              <a:t>之间；</a:t>
            </a:r>
            <a:r>
              <a:rPr lang="en-US" dirty="0" smtClean="0">
                <a:solidFill>
                  <a:srgbClr val="000000"/>
                </a:solidFill>
                <a:sym typeface="Arial" pitchFamily="34" charset="0"/>
              </a:rPr>
              <a:t> </a:t>
            </a:r>
          </a:p>
          <a:p>
            <a:pPr>
              <a:lnSpc>
                <a:spcPct val="120000"/>
              </a:lnSpc>
            </a:pPr>
            <a:r>
              <a:rPr lang="en-US" altLang="zh-CN" dirty="0" smtClean="0">
                <a:solidFill>
                  <a:srgbClr val="000000"/>
                </a:solidFill>
                <a:sym typeface="Arial" pitchFamily="34" charset="0"/>
              </a:rPr>
              <a:t>     </a:t>
            </a:r>
            <a:r>
              <a:rPr lang="zh-CN" altLang="en-US" dirty="0" smtClean="0">
                <a:solidFill>
                  <a:srgbClr val="000000"/>
                </a:solidFill>
                <a:sym typeface="Arial" pitchFamily="34" charset="0"/>
              </a:rPr>
              <a:t>●若电流消耗可调，则电流消耗至少调至额定值的</a:t>
            </a:r>
            <a:r>
              <a:rPr lang="en-US" altLang="zh-CN" dirty="0" smtClean="0">
                <a:solidFill>
                  <a:srgbClr val="000000"/>
                </a:solidFill>
                <a:sym typeface="Arial" pitchFamily="34" charset="0"/>
              </a:rPr>
              <a:t>80%.</a:t>
            </a:r>
            <a:r>
              <a:rPr lang="en-US" dirty="0" smtClean="0">
                <a:solidFill>
                  <a:srgbClr val="000000"/>
                </a:solidFill>
                <a:sym typeface="Arial" pitchFamily="34" charset="0"/>
              </a:rPr>
              <a:t>  </a:t>
            </a:r>
            <a:endParaRPr lang="en-US" dirty="0">
              <a:solidFill>
                <a:srgbClr val="000000"/>
              </a:solidFill>
              <a:sym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0034" y="1214422"/>
            <a:ext cx="7858180" cy="391710"/>
          </a:xfrm>
          <a:prstGeom prst="rect">
            <a:avLst/>
          </a:prstGeom>
        </p:spPr>
        <p:txBody>
          <a:bodyPr wrap="square">
            <a:spAutoFit/>
          </a:bodyPr>
          <a:lstStyle/>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试验布置要求</a:t>
            </a:r>
            <a:endParaRPr lang="en-US" altLang="zh-CN" dirty="0" smtClean="0">
              <a:solidFill>
                <a:srgbClr val="000000"/>
              </a:solidFill>
              <a:sym typeface="Arial" pitchFamily="34" charset="0"/>
            </a:endParaRPr>
          </a:p>
        </p:txBody>
      </p:sp>
      <p:sp>
        <p:nvSpPr>
          <p:cNvPr id="7" name="标题 1"/>
          <p:cNvSpPr>
            <a:spLocks noGrp="1"/>
          </p:cNvSpPr>
          <p:nvPr>
            <p:ph type="title"/>
          </p:nvPr>
        </p:nvSpPr>
        <p:spPr>
          <a:xfrm>
            <a:off x="1331913" y="71438"/>
            <a:ext cx="78120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零部件</a:t>
            </a:r>
            <a:r>
              <a:rPr lang="zh-CN" altLang="en-US" sz="2000" b="1" dirty="0" smtClean="0">
                <a:solidFill>
                  <a:srgbClr val="000000"/>
                </a:solidFill>
                <a:latin typeface="Times New Roman" pitchFamily="18" charset="0"/>
                <a:sym typeface="Times New Roman" pitchFamily="18" charset="0"/>
              </a:rPr>
              <a:t>电压变化、电压波动和闪烁</a:t>
            </a:r>
            <a:endParaRPr lang="zh-CN" altLang="en-US" sz="2000" kern="1200" dirty="0" smtClean="0">
              <a:solidFill>
                <a:schemeClr val="tx1"/>
              </a:solidFill>
              <a:latin typeface="Calibri" pitchFamily="34" charset="0"/>
              <a:ea typeface="黑体" pitchFamily="49" charset="-122"/>
              <a:cs typeface="+mn-cs"/>
            </a:endParaRPr>
          </a:p>
        </p:txBody>
      </p:sp>
      <p:pic>
        <p:nvPicPr>
          <p:cNvPr id="94210" name="Picture 2"/>
          <p:cNvPicPr>
            <a:picLocks noChangeAspect="1" noChangeArrowheads="1"/>
          </p:cNvPicPr>
          <p:nvPr/>
        </p:nvPicPr>
        <p:blipFill>
          <a:blip r:embed="rId2"/>
          <a:srcRect/>
          <a:stretch>
            <a:fillRect/>
          </a:stretch>
        </p:blipFill>
        <p:spPr bwMode="auto">
          <a:xfrm>
            <a:off x="995363" y="1971675"/>
            <a:ext cx="7153275" cy="291465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28625" y="1142984"/>
            <a:ext cx="8143875" cy="1127125"/>
          </a:xfrm>
          <a:prstGeom prst="rect">
            <a:avLst/>
          </a:prstGeom>
          <a:noFill/>
          <a:ln w="9525">
            <a:noFill/>
            <a:miter lim="800000"/>
            <a:headEnd/>
            <a:tailEnd/>
          </a:ln>
        </p:spPr>
        <p:txBody>
          <a:bodyPr>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12.AC/DC</a:t>
            </a:r>
            <a:r>
              <a:rPr lang="zh-CN" altLang="en-US" sz="2000" b="1" dirty="0" smtClean="0">
                <a:solidFill>
                  <a:srgbClr val="000000"/>
                </a:solidFill>
                <a:latin typeface="Times New Roman" pitchFamily="18" charset="0"/>
                <a:sym typeface="Times New Roman" pitchFamily="18" charset="0"/>
              </a:rPr>
              <a:t>电源端口传导骚扰</a:t>
            </a:r>
            <a:endParaRPr lang="en-US" sz="2000" b="1"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latin typeface="Times New Roman" pitchFamily="18" charset="0"/>
                <a:sym typeface="Times New Roman" pitchFamily="18" charset="0"/>
              </a:rPr>
              <a:t> ★ 引用标准：</a:t>
            </a:r>
            <a:r>
              <a:rPr lang="en-US" altLang="zh-CN" dirty="0" smtClean="0">
                <a:solidFill>
                  <a:srgbClr val="000000"/>
                </a:solidFill>
                <a:latin typeface="Times New Roman" pitchFamily="18" charset="0"/>
                <a:sym typeface="Times New Roman" pitchFamily="18" charset="0"/>
              </a:rPr>
              <a:t>IEC61000-6-3</a:t>
            </a:r>
            <a:endParaRPr lang="zh-CN" altLang="en-US"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latin typeface="Times New Roman" pitchFamily="18" charset="0"/>
                <a:sym typeface="Times New Roman" pitchFamily="18" charset="0"/>
              </a:rPr>
              <a:t> </a:t>
            </a:r>
            <a:r>
              <a:rPr lang="zh-CN" altLang="en-US" dirty="0">
                <a:solidFill>
                  <a:srgbClr val="000000"/>
                </a:solidFill>
                <a:latin typeface="Times New Roman" pitchFamily="18" charset="0"/>
                <a:sym typeface="Times New Roman" pitchFamily="18" charset="0"/>
              </a:rPr>
              <a:t>★ 标准</a:t>
            </a:r>
            <a:r>
              <a:rPr lang="zh-CN" altLang="en-US" dirty="0" smtClean="0">
                <a:solidFill>
                  <a:srgbClr val="000000"/>
                </a:solidFill>
                <a:latin typeface="Times New Roman" pitchFamily="18" charset="0"/>
                <a:sym typeface="Times New Roman" pitchFamily="18" charset="0"/>
              </a:rPr>
              <a:t>限值：</a:t>
            </a:r>
            <a:endParaRPr lang="zh-CN" altLang="en-US" b="1" dirty="0">
              <a:solidFill>
                <a:srgbClr val="000000"/>
              </a:solidFill>
              <a:sym typeface="Arial" pitchFamily="34" charset="0"/>
            </a:endParaRPr>
          </a:p>
        </p:txBody>
      </p:sp>
      <p:sp>
        <p:nvSpPr>
          <p:cNvPr id="3"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en-US" altLang="zh-CN" sz="2000" b="1" dirty="0" smtClean="0">
                <a:solidFill>
                  <a:srgbClr val="000000"/>
                </a:solidFill>
                <a:latin typeface="Times New Roman" pitchFamily="18" charset="0"/>
                <a:sym typeface="Times New Roman" pitchFamily="18" charset="0"/>
              </a:rPr>
              <a:t>AC/DC</a:t>
            </a:r>
            <a:r>
              <a:rPr lang="zh-CN" altLang="en-US" sz="2000" b="1" dirty="0" smtClean="0">
                <a:solidFill>
                  <a:srgbClr val="000000"/>
                </a:solidFill>
                <a:latin typeface="Times New Roman" pitchFamily="18" charset="0"/>
                <a:sym typeface="Times New Roman" pitchFamily="18" charset="0"/>
              </a:rPr>
              <a:t>电源端口传导骚扰</a:t>
            </a:r>
            <a:endParaRPr lang="zh-CN" altLang="en-US" sz="2000" kern="1200" dirty="0" smtClean="0">
              <a:solidFill>
                <a:schemeClr val="tx1"/>
              </a:solidFill>
              <a:latin typeface="Calibri" pitchFamily="34" charset="0"/>
              <a:ea typeface="黑体" pitchFamily="49" charset="-122"/>
              <a:cs typeface="+mn-cs"/>
            </a:endParaRPr>
          </a:p>
        </p:txBody>
      </p:sp>
      <p:pic>
        <p:nvPicPr>
          <p:cNvPr id="16385" name="Picture 1"/>
          <p:cNvPicPr>
            <a:picLocks noChangeAspect="1" noChangeArrowheads="1"/>
          </p:cNvPicPr>
          <p:nvPr/>
        </p:nvPicPr>
        <p:blipFill>
          <a:blip r:embed="rId2"/>
          <a:srcRect/>
          <a:stretch>
            <a:fillRect/>
          </a:stretch>
        </p:blipFill>
        <p:spPr bwMode="auto">
          <a:xfrm>
            <a:off x="714348" y="2714620"/>
            <a:ext cx="7791450" cy="1590675"/>
          </a:xfrm>
          <a:prstGeom prst="rect">
            <a:avLst/>
          </a:prstGeom>
          <a:noFill/>
          <a:ln w="9525">
            <a:noFill/>
            <a:miter lim="800000"/>
            <a:headEnd/>
            <a:tailEnd/>
          </a:ln>
          <a:effectLst/>
        </p:spPr>
      </p:pic>
      <p:pic>
        <p:nvPicPr>
          <p:cNvPr id="16386" name="Picture 2"/>
          <p:cNvPicPr>
            <a:picLocks noChangeAspect="1" noChangeArrowheads="1"/>
          </p:cNvPicPr>
          <p:nvPr/>
        </p:nvPicPr>
        <p:blipFill>
          <a:blip r:embed="rId3"/>
          <a:srcRect/>
          <a:stretch>
            <a:fillRect/>
          </a:stretch>
        </p:blipFill>
        <p:spPr bwMode="auto">
          <a:xfrm>
            <a:off x="719165" y="4643446"/>
            <a:ext cx="7781925" cy="1533525"/>
          </a:xfrm>
          <a:prstGeom prst="rect">
            <a:avLst/>
          </a:prstGeom>
          <a:noFill/>
          <a:ln w="9525">
            <a:noFill/>
            <a:miter lim="800000"/>
            <a:headEnd/>
            <a:tailEnd/>
          </a:ln>
          <a:effectLst/>
        </p:spPr>
      </p:pic>
      <p:sp>
        <p:nvSpPr>
          <p:cNvPr id="6" name="矩形 5"/>
          <p:cNvSpPr/>
          <p:nvPr/>
        </p:nvSpPr>
        <p:spPr>
          <a:xfrm>
            <a:off x="3286116" y="4366447"/>
            <a:ext cx="2286016" cy="276999"/>
          </a:xfrm>
          <a:prstGeom prst="rect">
            <a:avLst/>
          </a:prstGeom>
        </p:spPr>
        <p:txBody>
          <a:bodyPr wrap="square">
            <a:spAutoFit/>
          </a:bodyPr>
          <a:lstStyle/>
          <a:p>
            <a:r>
              <a:rPr lang="zh-CN" altLang="en-US" sz="1200" dirty="0" smtClean="0"/>
              <a:t>表    </a:t>
            </a:r>
            <a:r>
              <a:rPr lang="en-US" altLang="zh-CN" sz="1200" dirty="0" smtClean="0"/>
              <a:t>DC</a:t>
            </a:r>
            <a:r>
              <a:rPr lang="zh-CN" altLang="en-US" sz="1200" dirty="0" smtClean="0"/>
              <a:t>电源端口传导骚扰限值</a:t>
            </a:r>
            <a:endParaRPr lang="zh-CN" altLang="en-US" sz="1200" dirty="0"/>
          </a:p>
        </p:txBody>
      </p:sp>
      <p:sp>
        <p:nvSpPr>
          <p:cNvPr id="7" name="矩形 6"/>
          <p:cNvSpPr/>
          <p:nvPr/>
        </p:nvSpPr>
        <p:spPr>
          <a:xfrm>
            <a:off x="3286116" y="2437621"/>
            <a:ext cx="2286016" cy="276999"/>
          </a:xfrm>
          <a:prstGeom prst="rect">
            <a:avLst/>
          </a:prstGeom>
        </p:spPr>
        <p:txBody>
          <a:bodyPr wrap="square">
            <a:spAutoFit/>
          </a:bodyPr>
          <a:lstStyle/>
          <a:p>
            <a:r>
              <a:rPr lang="zh-CN" altLang="en-US" sz="1200" dirty="0" smtClean="0"/>
              <a:t>表    </a:t>
            </a:r>
            <a:r>
              <a:rPr lang="en-US" altLang="zh-CN" sz="1200" dirty="0" smtClean="0"/>
              <a:t>AC</a:t>
            </a:r>
            <a:r>
              <a:rPr lang="zh-CN" altLang="en-US" sz="1200" dirty="0" smtClean="0"/>
              <a:t>电源端口传导骚扰限值</a:t>
            </a:r>
            <a:endParaRPr lang="zh-CN" altLang="en-US" sz="12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p:cNvPicPr>
            <a:picLocks noChangeAspect="1" noChangeArrowheads="1"/>
          </p:cNvPicPr>
          <p:nvPr/>
        </p:nvPicPr>
        <p:blipFill>
          <a:blip r:embed="rId2"/>
          <a:srcRect/>
          <a:stretch>
            <a:fillRect/>
          </a:stretch>
        </p:blipFill>
        <p:spPr bwMode="auto">
          <a:xfrm>
            <a:off x="671513" y="2495552"/>
            <a:ext cx="7800975" cy="1219200"/>
          </a:xfrm>
          <a:prstGeom prst="rect">
            <a:avLst/>
          </a:prstGeom>
          <a:noFill/>
          <a:ln w="9525">
            <a:noFill/>
            <a:miter lim="800000"/>
            <a:headEnd/>
            <a:tailEnd/>
          </a:ln>
          <a:effectLst/>
        </p:spPr>
      </p:pic>
      <p:sp>
        <p:nvSpPr>
          <p:cNvPr id="3" name="矩形 6"/>
          <p:cNvSpPr>
            <a:spLocks noChangeArrowheads="1"/>
          </p:cNvSpPr>
          <p:nvPr/>
        </p:nvSpPr>
        <p:spPr bwMode="auto">
          <a:xfrm>
            <a:off x="500063" y="1410777"/>
            <a:ext cx="7929562" cy="1089529"/>
          </a:xfrm>
          <a:prstGeom prst="rect">
            <a:avLst/>
          </a:prstGeom>
          <a:noFill/>
          <a:ln w="9525">
            <a:noFill/>
            <a:miter lim="800000"/>
            <a:headEnd/>
            <a:tailEnd/>
          </a:ln>
        </p:spPr>
        <p:txBody>
          <a:bodyPr wrap="square">
            <a:spAutoFit/>
          </a:bodyPr>
          <a:lstStyle/>
          <a:p>
            <a:pPr>
              <a:lnSpc>
                <a:spcPct val="120000"/>
              </a:lnSpc>
            </a:pPr>
            <a:r>
              <a:rPr lang="zh-CN" altLang="en-US" dirty="0">
                <a:solidFill>
                  <a:srgbClr val="000000"/>
                </a:solidFill>
                <a:sym typeface="Arial" pitchFamily="34" charset="0"/>
              </a:rPr>
              <a:t>★ 接收机</a:t>
            </a:r>
            <a:r>
              <a:rPr lang="zh-CN" altLang="en-US" dirty="0" smtClean="0">
                <a:solidFill>
                  <a:srgbClr val="000000"/>
                </a:solidFill>
                <a:sym typeface="Arial" pitchFamily="34" charset="0"/>
              </a:rPr>
              <a:t>设置</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●预扫：峰值和平均值检波器；</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●终测：准峰值和平均值检波器；</a:t>
            </a:r>
            <a:endParaRPr lang="en-US" dirty="0">
              <a:solidFill>
                <a:srgbClr val="000000"/>
              </a:solidFill>
              <a:sym typeface="Arial" pitchFamily="34" charset="0"/>
            </a:endParaRPr>
          </a:p>
        </p:txBody>
      </p:sp>
      <p:sp>
        <p:nvSpPr>
          <p:cNvPr id="5" name="矩形 4"/>
          <p:cNvSpPr/>
          <p:nvPr/>
        </p:nvSpPr>
        <p:spPr>
          <a:xfrm>
            <a:off x="428596" y="5643578"/>
            <a:ext cx="7858180" cy="391710"/>
          </a:xfrm>
          <a:prstGeom prst="rect">
            <a:avLst/>
          </a:prstGeom>
        </p:spPr>
        <p:txBody>
          <a:bodyPr wrap="square">
            <a:spAutoFit/>
          </a:bodyPr>
          <a:lstStyle/>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试验布置要求</a:t>
            </a:r>
            <a:endParaRPr lang="en-US" altLang="zh-CN" dirty="0" smtClean="0">
              <a:solidFill>
                <a:srgbClr val="000000"/>
              </a:solidFill>
              <a:sym typeface="Arial" pitchFamily="34" charset="0"/>
            </a:endParaRPr>
          </a:p>
        </p:txBody>
      </p:sp>
      <p:sp>
        <p:nvSpPr>
          <p:cNvPr id="6"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en-US" altLang="zh-CN" sz="2000" b="1" dirty="0" smtClean="0">
                <a:solidFill>
                  <a:srgbClr val="000000"/>
                </a:solidFill>
                <a:latin typeface="Times New Roman" pitchFamily="18" charset="0"/>
                <a:sym typeface="Times New Roman" pitchFamily="18" charset="0"/>
              </a:rPr>
              <a:t>AC/DC</a:t>
            </a:r>
            <a:r>
              <a:rPr lang="zh-CN" altLang="en-US" sz="2000" b="1" dirty="0" smtClean="0">
                <a:solidFill>
                  <a:srgbClr val="000000"/>
                </a:solidFill>
                <a:latin typeface="Times New Roman" pitchFamily="18" charset="0"/>
                <a:sym typeface="Times New Roman" pitchFamily="18" charset="0"/>
              </a:rPr>
              <a:t>电源端口传导骚扰</a:t>
            </a:r>
            <a:endParaRPr lang="zh-CN" altLang="en-US" sz="2000" kern="1200" dirty="0" smtClean="0">
              <a:solidFill>
                <a:schemeClr val="tx1"/>
              </a:solidFill>
              <a:latin typeface="Calibri" pitchFamily="34" charset="0"/>
              <a:ea typeface="黑体" pitchFamily="49" charset="-122"/>
              <a:cs typeface="+mn-cs"/>
            </a:endParaRPr>
          </a:p>
        </p:txBody>
      </p:sp>
      <p:sp>
        <p:nvSpPr>
          <p:cNvPr id="7" name="矩形 8"/>
          <p:cNvSpPr>
            <a:spLocks noChangeArrowheads="1"/>
          </p:cNvSpPr>
          <p:nvPr/>
        </p:nvSpPr>
        <p:spPr bwMode="auto">
          <a:xfrm>
            <a:off x="428596" y="3935898"/>
            <a:ext cx="8143875" cy="1421928"/>
          </a:xfrm>
          <a:prstGeom prst="rect">
            <a:avLst/>
          </a:prstGeom>
          <a:noFill/>
          <a:ln w="9525">
            <a:noFill/>
            <a:miter lim="800000"/>
            <a:headEnd/>
            <a:tailEnd/>
          </a:ln>
        </p:spPr>
        <p:txBody>
          <a:bodyPr wrap="square">
            <a:spAutoFit/>
          </a:bodyPr>
          <a:lstStyle/>
          <a:p>
            <a:pPr>
              <a:lnSpc>
                <a:spcPct val="120000"/>
              </a:lnSpc>
            </a:pPr>
            <a:r>
              <a:rPr lang="zh-CN" altLang="en-US" dirty="0">
                <a:solidFill>
                  <a:srgbClr val="000000"/>
                </a:solidFill>
                <a:sym typeface="Arial" pitchFamily="34" charset="0"/>
              </a:rPr>
              <a:t>★ 试验工况</a:t>
            </a:r>
            <a:endParaRPr lang="en-US" altLang="zh-CN" dirty="0">
              <a:solidFill>
                <a:srgbClr val="000000"/>
              </a:solidFill>
              <a:sym typeface="Arial" pitchFamily="34" charset="0"/>
            </a:endParaRPr>
          </a:p>
          <a:p>
            <a:pPr>
              <a:lnSpc>
                <a:spcPct val="120000"/>
              </a:lnSpc>
            </a:pPr>
            <a:r>
              <a:rPr lang="en-US" altLang="zh-CN" dirty="0">
                <a:solidFill>
                  <a:srgbClr val="000000"/>
                </a:solidFill>
                <a:sym typeface="Arial" pitchFamily="34" charset="0"/>
              </a:rPr>
              <a:t>     </a:t>
            </a:r>
            <a:r>
              <a:rPr lang="zh-CN" altLang="en-US" dirty="0" smtClean="0">
                <a:solidFill>
                  <a:srgbClr val="000000"/>
                </a:solidFill>
                <a:sym typeface="Arial" pitchFamily="34" charset="0"/>
              </a:rPr>
              <a:t>●零部件处于充电状态，整个测试期间，电池包的剩余电量（</a:t>
            </a:r>
            <a:r>
              <a:rPr lang="en-US" altLang="zh-CN" dirty="0" smtClean="0">
                <a:solidFill>
                  <a:srgbClr val="000000"/>
                </a:solidFill>
                <a:sym typeface="Arial" pitchFamily="34" charset="0"/>
              </a:rPr>
              <a:t>SOC</a:t>
            </a:r>
            <a:r>
              <a:rPr lang="zh-CN" altLang="en-US" dirty="0" smtClean="0">
                <a:solidFill>
                  <a:srgbClr val="000000"/>
                </a:solidFill>
                <a:sym typeface="Arial" pitchFamily="34" charset="0"/>
              </a:rPr>
              <a:t>）应在最大电量的</a:t>
            </a:r>
            <a:r>
              <a:rPr lang="en-US" altLang="zh-CN" dirty="0" smtClean="0">
                <a:solidFill>
                  <a:srgbClr val="000000"/>
                </a:solidFill>
                <a:sym typeface="Arial" pitchFamily="34" charset="0"/>
              </a:rPr>
              <a:t>20%-80%</a:t>
            </a:r>
            <a:r>
              <a:rPr lang="zh-CN" altLang="en-US" dirty="0" smtClean="0">
                <a:solidFill>
                  <a:srgbClr val="000000"/>
                </a:solidFill>
                <a:sym typeface="Arial" pitchFamily="34" charset="0"/>
              </a:rPr>
              <a:t>之间；</a:t>
            </a:r>
            <a:r>
              <a:rPr lang="en-US" dirty="0" smtClean="0">
                <a:solidFill>
                  <a:srgbClr val="000000"/>
                </a:solidFill>
                <a:sym typeface="Arial" pitchFamily="34" charset="0"/>
              </a:rPr>
              <a:t> </a:t>
            </a:r>
          </a:p>
          <a:p>
            <a:pPr>
              <a:lnSpc>
                <a:spcPct val="120000"/>
              </a:lnSpc>
            </a:pPr>
            <a:r>
              <a:rPr lang="en-US" altLang="zh-CN" dirty="0" smtClean="0">
                <a:solidFill>
                  <a:srgbClr val="000000"/>
                </a:solidFill>
                <a:sym typeface="Arial" pitchFamily="34" charset="0"/>
              </a:rPr>
              <a:t>     </a:t>
            </a:r>
            <a:r>
              <a:rPr lang="zh-CN" altLang="en-US" dirty="0" smtClean="0">
                <a:solidFill>
                  <a:srgbClr val="000000"/>
                </a:solidFill>
                <a:sym typeface="Arial" pitchFamily="34" charset="0"/>
              </a:rPr>
              <a:t>●若电流消耗可调，则电流消耗至少调至额定值的</a:t>
            </a:r>
            <a:r>
              <a:rPr lang="en-US" altLang="zh-CN" dirty="0" smtClean="0">
                <a:solidFill>
                  <a:srgbClr val="000000"/>
                </a:solidFill>
                <a:sym typeface="Arial" pitchFamily="34" charset="0"/>
              </a:rPr>
              <a:t>80%.</a:t>
            </a:r>
            <a:r>
              <a:rPr lang="en-US" dirty="0" smtClean="0">
                <a:solidFill>
                  <a:srgbClr val="000000"/>
                </a:solidFill>
                <a:sym typeface="Arial" pitchFamily="34" charset="0"/>
              </a:rPr>
              <a:t>  </a:t>
            </a:r>
            <a:endParaRPr lang="en-US" dirty="0">
              <a:solidFill>
                <a:srgbClr val="000000"/>
              </a:solidFill>
              <a:sym typeface="Arial"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en-US" altLang="zh-CN" sz="2000" b="1" dirty="0" smtClean="0">
                <a:solidFill>
                  <a:srgbClr val="000000"/>
                </a:solidFill>
                <a:latin typeface="Times New Roman" pitchFamily="18" charset="0"/>
                <a:sym typeface="Times New Roman" pitchFamily="18" charset="0"/>
              </a:rPr>
              <a:t>AC/DC</a:t>
            </a:r>
            <a:r>
              <a:rPr lang="zh-CN" altLang="en-US" sz="2000" b="1" dirty="0" smtClean="0">
                <a:solidFill>
                  <a:srgbClr val="000000"/>
                </a:solidFill>
                <a:latin typeface="Times New Roman" pitchFamily="18" charset="0"/>
                <a:sym typeface="Times New Roman" pitchFamily="18" charset="0"/>
              </a:rPr>
              <a:t>电源端口传导骚扰</a:t>
            </a:r>
            <a:endParaRPr lang="zh-CN" altLang="en-US" sz="2000" kern="1200" dirty="0" smtClean="0">
              <a:solidFill>
                <a:schemeClr val="tx1"/>
              </a:solidFill>
              <a:latin typeface="Calibri" pitchFamily="34" charset="0"/>
              <a:ea typeface="黑体" pitchFamily="49" charset="-122"/>
              <a:cs typeface="+mn-cs"/>
            </a:endParaRPr>
          </a:p>
        </p:txBody>
      </p:sp>
      <p:pic>
        <p:nvPicPr>
          <p:cNvPr id="95234" name="Picture 2"/>
          <p:cNvPicPr>
            <a:picLocks noChangeAspect="1" noChangeArrowheads="1"/>
          </p:cNvPicPr>
          <p:nvPr/>
        </p:nvPicPr>
        <p:blipFill>
          <a:blip r:embed="rId2"/>
          <a:srcRect/>
          <a:stretch>
            <a:fillRect/>
          </a:stretch>
        </p:blipFill>
        <p:spPr bwMode="auto">
          <a:xfrm>
            <a:off x="1857356" y="1214422"/>
            <a:ext cx="5638818" cy="508719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28625" y="1142984"/>
            <a:ext cx="8143875" cy="1127125"/>
          </a:xfrm>
          <a:prstGeom prst="rect">
            <a:avLst/>
          </a:prstGeom>
          <a:noFill/>
          <a:ln w="9525">
            <a:noFill/>
            <a:miter lim="800000"/>
            <a:headEnd/>
            <a:tailEnd/>
          </a:ln>
        </p:spPr>
        <p:txBody>
          <a:bodyPr>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13.</a:t>
            </a:r>
            <a:r>
              <a:rPr lang="zh-CN" altLang="en-US" sz="2000" b="1" dirty="0" smtClean="0">
                <a:solidFill>
                  <a:srgbClr val="000000"/>
                </a:solidFill>
                <a:latin typeface="Times New Roman" pitchFamily="18" charset="0"/>
                <a:sym typeface="Times New Roman" pitchFamily="18" charset="0"/>
              </a:rPr>
              <a:t>电信</a:t>
            </a:r>
            <a:r>
              <a:rPr lang="en-US" altLang="zh-CN" sz="2000" b="1" dirty="0" smtClean="0">
                <a:solidFill>
                  <a:srgbClr val="000000"/>
                </a:solidFill>
                <a:latin typeface="Times New Roman" pitchFamily="18" charset="0"/>
                <a:sym typeface="Times New Roman" pitchFamily="18" charset="0"/>
              </a:rPr>
              <a:t>/</a:t>
            </a:r>
            <a:r>
              <a:rPr lang="zh-CN" altLang="en-US" sz="2000" b="1" dirty="0" smtClean="0">
                <a:solidFill>
                  <a:srgbClr val="000000"/>
                </a:solidFill>
                <a:latin typeface="Times New Roman" pitchFamily="18" charset="0"/>
                <a:sym typeface="Times New Roman" pitchFamily="18" charset="0"/>
              </a:rPr>
              <a:t>网络端口传导骚扰</a:t>
            </a:r>
            <a:endParaRPr lang="en-US" sz="2000" b="1"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latin typeface="Times New Roman" pitchFamily="18" charset="0"/>
                <a:sym typeface="Times New Roman" pitchFamily="18" charset="0"/>
              </a:rPr>
              <a:t> ★ 引用标准：</a:t>
            </a:r>
            <a:r>
              <a:rPr lang="en-US" altLang="zh-CN" dirty="0" smtClean="0">
                <a:solidFill>
                  <a:srgbClr val="000000"/>
                </a:solidFill>
                <a:latin typeface="Times New Roman" pitchFamily="18" charset="0"/>
                <a:sym typeface="Times New Roman" pitchFamily="18" charset="0"/>
              </a:rPr>
              <a:t>IEC61000-6-3</a:t>
            </a:r>
            <a:endParaRPr lang="zh-CN" altLang="en-US"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latin typeface="Times New Roman" pitchFamily="18" charset="0"/>
                <a:sym typeface="Times New Roman" pitchFamily="18" charset="0"/>
              </a:rPr>
              <a:t> </a:t>
            </a:r>
            <a:r>
              <a:rPr lang="zh-CN" altLang="en-US" dirty="0">
                <a:solidFill>
                  <a:srgbClr val="000000"/>
                </a:solidFill>
                <a:latin typeface="Times New Roman" pitchFamily="18" charset="0"/>
                <a:sym typeface="Times New Roman" pitchFamily="18" charset="0"/>
              </a:rPr>
              <a:t>★ 标准</a:t>
            </a:r>
            <a:r>
              <a:rPr lang="zh-CN" altLang="en-US" dirty="0" smtClean="0">
                <a:solidFill>
                  <a:srgbClr val="000000"/>
                </a:solidFill>
                <a:latin typeface="Times New Roman" pitchFamily="18" charset="0"/>
                <a:sym typeface="Times New Roman" pitchFamily="18" charset="0"/>
              </a:rPr>
              <a:t>限值：</a:t>
            </a:r>
            <a:endParaRPr lang="zh-CN" altLang="en-US" b="1" dirty="0">
              <a:solidFill>
                <a:srgbClr val="000000"/>
              </a:solidFill>
              <a:sym typeface="Arial" pitchFamily="34" charset="0"/>
            </a:endParaRPr>
          </a:p>
        </p:txBody>
      </p:sp>
      <p:sp>
        <p:nvSpPr>
          <p:cNvPr id="3"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b="1" kern="1200" dirty="0" smtClean="0">
                <a:solidFill>
                  <a:srgbClr val="000000"/>
                </a:solidFill>
                <a:latin typeface="Times New Roman" pitchFamily="18" charset="0"/>
                <a:ea typeface="黑体" pitchFamily="49" charset="-122"/>
                <a:cs typeface="+mj-cs"/>
                <a:sym typeface="Times New Roman" pitchFamily="18" charset="0"/>
              </a:rPr>
              <a:t>电信</a:t>
            </a:r>
            <a:r>
              <a:rPr lang="en-US" altLang="zh-CN" sz="2000" b="1" kern="1200" dirty="0" smtClean="0">
                <a:solidFill>
                  <a:srgbClr val="000000"/>
                </a:solidFill>
                <a:latin typeface="Times New Roman" pitchFamily="18" charset="0"/>
                <a:ea typeface="黑体" pitchFamily="49" charset="-122"/>
                <a:cs typeface="+mj-cs"/>
                <a:sym typeface="Times New Roman" pitchFamily="18" charset="0"/>
              </a:rPr>
              <a:t>/</a:t>
            </a:r>
            <a:r>
              <a:rPr lang="zh-CN" altLang="en-US" sz="2000" b="1" kern="1200" dirty="0" smtClean="0">
                <a:solidFill>
                  <a:srgbClr val="000000"/>
                </a:solidFill>
                <a:latin typeface="Times New Roman" pitchFamily="18" charset="0"/>
                <a:ea typeface="黑体" pitchFamily="49" charset="-122"/>
                <a:cs typeface="+mj-cs"/>
                <a:sym typeface="Times New Roman" pitchFamily="18" charset="0"/>
              </a:rPr>
              <a:t>网络</a:t>
            </a:r>
            <a:r>
              <a:rPr lang="zh-CN" altLang="en-US" sz="2000" b="1" dirty="0" smtClean="0">
                <a:solidFill>
                  <a:srgbClr val="000000"/>
                </a:solidFill>
                <a:latin typeface="Times New Roman" pitchFamily="18" charset="0"/>
                <a:sym typeface="Times New Roman" pitchFamily="18" charset="0"/>
              </a:rPr>
              <a:t>端口传导骚扰</a:t>
            </a:r>
            <a:endParaRPr lang="zh-CN" altLang="en-US" sz="2000" kern="1200" dirty="0" smtClean="0">
              <a:solidFill>
                <a:schemeClr val="tx1"/>
              </a:solidFill>
              <a:latin typeface="Calibri" pitchFamily="34" charset="0"/>
              <a:ea typeface="黑体" pitchFamily="49" charset="-122"/>
              <a:cs typeface="+mn-cs"/>
            </a:endParaRPr>
          </a:p>
        </p:txBody>
      </p:sp>
      <p:sp>
        <p:nvSpPr>
          <p:cNvPr id="7" name="矩形 6"/>
          <p:cNvSpPr/>
          <p:nvPr/>
        </p:nvSpPr>
        <p:spPr>
          <a:xfrm>
            <a:off x="3286116" y="2366183"/>
            <a:ext cx="2571768" cy="276999"/>
          </a:xfrm>
          <a:prstGeom prst="rect">
            <a:avLst/>
          </a:prstGeom>
        </p:spPr>
        <p:txBody>
          <a:bodyPr wrap="square">
            <a:spAutoFit/>
          </a:bodyPr>
          <a:lstStyle/>
          <a:p>
            <a:r>
              <a:rPr lang="zh-CN" altLang="en-US" sz="1200" dirty="0" smtClean="0"/>
              <a:t>表    电信</a:t>
            </a:r>
            <a:r>
              <a:rPr lang="en-US" altLang="zh-CN" sz="1200" dirty="0" smtClean="0"/>
              <a:t>/</a:t>
            </a:r>
            <a:r>
              <a:rPr lang="zh-CN" altLang="en-US" sz="1200" dirty="0" smtClean="0"/>
              <a:t>网络端口传导骚扰限值</a:t>
            </a:r>
            <a:endParaRPr lang="zh-CN" altLang="en-US" sz="1200" dirty="0"/>
          </a:p>
        </p:txBody>
      </p:sp>
      <p:pic>
        <p:nvPicPr>
          <p:cNvPr id="1026" name="Picture 2"/>
          <p:cNvPicPr>
            <a:picLocks noChangeAspect="1" noChangeArrowheads="1"/>
          </p:cNvPicPr>
          <p:nvPr/>
        </p:nvPicPr>
        <p:blipFill>
          <a:blip r:embed="rId2"/>
          <a:srcRect/>
          <a:stretch>
            <a:fillRect/>
          </a:stretch>
        </p:blipFill>
        <p:spPr bwMode="auto">
          <a:xfrm>
            <a:off x="714348" y="2714620"/>
            <a:ext cx="7841784" cy="1928826"/>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p:cNvPicPr>
            <a:picLocks noChangeAspect="1" noChangeArrowheads="1"/>
          </p:cNvPicPr>
          <p:nvPr/>
        </p:nvPicPr>
        <p:blipFill>
          <a:blip r:embed="rId2"/>
          <a:srcRect/>
          <a:stretch>
            <a:fillRect/>
          </a:stretch>
        </p:blipFill>
        <p:spPr bwMode="auto">
          <a:xfrm>
            <a:off x="671513" y="2143116"/>
            <a:ext cx="7800975" cy="1428760"/>
          </a:xfrm>
          <a:prstGeom prst="rect">
            <a:avLst/>
          </a:prstGeom>
          <a:noFill/>
          <a:ln w="9525">
            <a:noFill/>
            <a:miter lim="800000"/>
            <a:headEnd/>
            <a:tailEnd/>
          </a:ln>
          <a:effectLst/>
        </p:spPr>
      </p:pic>
      <p:sp>
        <p:nvSpPr>
          <p:cNvPr id="3" name="矩形 6"/>
          <p:cNvSpPr>
            <a:spLocks noChangeArrowheads="1"/>
          </p:cNvSpPr>
          <p:nvPr/>
        </p:nvSpPr>
        <p:spPr bwMode="auto">
          <a:xfrm>
            <a:off x="500063" y="1071546"/>
            <a:ext cx="7929562" cy="1089529"/>
          </a:xfrm>
          <a:prstGeom prst="rect">
            <a:avLst/>
          </a:prstGeom>
          <a:noFill/>
          <a:ln w="9525">
            <a:noFill/>
            <a:miter lim="800000"/>
            <a:headEnd/>
            <a:tailEnd/>
          </a:ln>
        </p:spPr>
        <p:txBody>
          <a:bodyPr wrap="square">
            <a:spAutoFit/>
          </a:bodyPr>
          <a:lstStyle/>
          <a:p>
            <a:pPr>
              <a:lnSpc>
                <a:spcPct val="120000"/>
              </a:lnSpc>
            </a:pPr>
            <a:r>
              <a:rPr lang="zh-CN" altLang="en-US" dirty="0">
                <a:solidFill>
                  <a:srgbClr val="000000"/>
                </a:solidFill>
                <a:sym typeface="Arial" pitchFamily="34" charset="0"/>
              </a:rPr>
              <a:t>★ 接收机</a:t>
            </a:r>
            <a:r>
              <a:rPr lang="zh-CN" altLang="en-US" dirty="0" smtClean="0">
                <a:solidFill>
                  <a:srgbClr val="000000"/>
                </a:solidFill>
                <a:sym typeface="Arial" pitchFamily="34" charset="0"/>
              </a:rPr>
              <a:t>设置</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●预扫：峰值和平均值检波器；</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●终测：准峰值和平均值检波器；</a:t>
            </a:r>
            <a:endParaRPr lang="en-US" dirty="0">
              <a:solidFill>
                <a:srgbClr val="000000"/>
              </a:solidFill>
              <a:sym typeface="Arial" pitchFamily="34" charset="0"/>
            </a:endParaRPr>
          </a:p>
        </p:txBody>
      </p:sp>
      <p:sp>
        <p:nvSpPr>
          <p:cNvPr id="5" name="矩形 4"/>
          <p:cNvSpPr/>
          <p:nvPr/>
        </p:nvSpPr>
        <p:spPr>
          <a:xfrm>
            <a:off x="428596" y="5643578"/>
            <a:ext cx="7858180" cy="391710"/>
          </a:xfrm>
          <a:prstGeom prst="rect">
            <a:avLst/>
          </a:prstGeom>
        </p:spPr>
        <p:txBody>
          <a:bodyPr wrap="square">
            <a:spAutoFit/>
          </a:bodyPr>
          <a:lstStyle/>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试验布置要求</a:t>
            </a:r>
            <a:endParaRPr lang="en-US" altLang="zh-CN" dirty="0" smtClean="0">
              <a:solidFill>
                <a:srgbClr val="000000"/>
              </a:solidFill>
              <a:sym typeface="Arial" pitchFamily="34" charset="0"/>
            </a:endParaRPr>
          </a:p>
        </p:txBody>
      </p:sp>
      <p:sp>
        <p:nvSpPr>
          <p:cNvPr id="8"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b="1" kern="1200" dirty="0" smtClean="0">
                <a:solidFill>
                  <a:srgbClr val="000000"/>
                </a:solidFill>
                <a:latin typeface="Times New Roman" pitchFamily="18" charset="0"/>
                <a:ea typeface="黑体" pitchFamily="49" charset="-122"/>
                <a:cs typeface="+mj-cs"/>
                <a:sym typeface="Times New Roman" pitchFamily="18" charset="0"/>
              </a:rPr>
              <a:t>电信</a:t>
            </a:r>
            <a:r>
              <a:rPr lang="en-US" altLang="zh-CN" sz="2000" b="1" kern="1200" dirty="0" smtClean="0">
                <a:solidFill>
                  <a:srgbClr val="000000"/>
                </a:solidFill>
                <a:latin typeface="Times New Roman" pitchFamily="18" charset="0"/>
                <a:ea typeface="黑体" pitchFamily="49" charset="-122"/>
                <a:cs typeface="+mj-cs"/>
                <a:sym typeface="Times New Roman" pitchFamily="18" charset="0"/>
              </a:rPr>
              <a:t>/</a:t>
            </a:r>
            <a:r>
              <a:rPr lang="zh-CN" altLang="en-US" sz="2000" b="1" kern="1200" dirty="0" smtClean="0">
                <a:solidFill>
                  <a:srgbClr val="000000"/>
                </a:solidFill>
                <a:latin typeface="Times New Roman" pitchFamily="18" charset="0"/>
                <a:ea typeface="黑体" pitchFamily="49" charset="-122"/>
                <a:cs typeface="+mj-cs"/>
                <a:sym typeface="Times New Roman" pitchFamily="18" charset="0"/>
              </a:rPr>
              <a:t>网络</a:t>
            </a:r>
            <a:r>
              <a:rPr lang="zh-CN" altLang="en-US" sz="2000" b="1" dirty="0" smtClean="0">
                <a:solidFill>
                  <a:srgbClr val="000000"/>
                </a:solidFill>
                <a:latin typeface="Times New Roman" pitchFamily="18" charset="0"/>
                <a:sym typeface="Times New Roman" pitchFamily="18" charset="0"/>
              </a:rPr>
              <a:t>端口传导骚扰</a:t>
            </a:r>
            <a:endParaRPr lang="zh-CN" altLang="en-US" sz="2000" kern="1200" dirty="0" smtClean="0">
              <a:solidFill>
                <a:schemeClr val="tx1"/>
              </a:solidFill>
              <a:latin typeface="Calibri" pitchFamily="34" charset="0"/>
              <a:ea typeface="黑体" pitchFamily="49" charset="-122"/>
              <a:cs typeface="+mn-cs"/>
            </a:endParaRPr>
          </a:p>
        </p:txBody>
      </p:sp>
      <p:sp>
        <p:nvSpPr>
          <p:cNvPr id="7" name="矩形 8"/>
          <p:cNvSpPr>
            <a:spLocks noChangeArrowheads="1"/>
          </p:cNvSpPr>
          <p:nvPr/>
        </p:nvSpPr>
        <p:spPr bwMode="auto">
          <a:xfrm>
            <a:off x="500034" y="3864460"/>
            <a:ext cx="8143875" cy="1421928"/>
          </a:xfrm>
          <a:prstGeom prst="rect">
            <a:avLst/>
          </a:prstGeom>
          <a:noFill/>
          <a:ln w="9525">
            <a:noFill/>
            <a:miter lim="800000"/>
            <a:headEnd/>
            <a:tailEnd/>
          </a:ln>
        </p:spPr>
        <p:txBody>
          <a:bodyPr wrap="square">
            <a:spAutoFit/>
          </a:bodyPr>
          <a:lstStyle/>
          <a:p>
            <a:pPr>
              <a:lnSpc>
                <a:spcPct val="120000"/>
              </a:lnSpc>
            </a:pPr>
            <a:r>
              <a:rPr lang="zh-CN" altLang="en-US" dirty="0">
                <a:solidFill>
                  <a:srgbClr val="000000"/>
                </a:solidFill>
                <a:sym typeface="Arial" pitchFamily="34" charset="0"/>
              </a:rPr>
              <a:t>★ 试验工况</a:t>
            </a:r>
            <a:endParaRPr lang="en-US" altLang="zh-CN" dirty="0">
              <a:solidFill>
                <a:srgbClr val="000000"/>
              </a:solidFill>
              <a:sym typeface="Arial" pitchFamily="34" charset="0"/>
            </a:endParaRPr>
          </a:p>
          <a:p>
            <a:pPr>
              <a:lnSpc>
                <a:spcPct val="120000"/>
              </a:lnSpc>
            </a:pPr>
            <a:r>
              <a:rPr lang="en-US" altLang="zh-CN" dirty="0">
                <a:solidFill>
                  <a:srgbClr val="000000"/>
                </a:solidFill>
                <a:sym typeface="Arial" pitchFamily="34" charset="0"/>
              </a:rPr>
              <a:t>     </a:t>
            </a:r>
            <a:r>
              <a:rPr lang="zh-CN" altLang="en-US" dirty="0" smtClean="0">
                <a:solidFill>
                  <a:srgbClr val="000000"/>
                </a:solidFill>
                <a:sym typeface="Arial" pitchFamily="34" charset="0"/>
              </a:rPr>
              <a:t>●零部件处于充电状态，整个测试期间，电池包的剩余电量（</a:t>
            </a:r>
            <a:r>
              <a:rPr lang="en-US" altLang="zh-CN" dirty="0" smtClean="0">
                <a:solidFill>
                  <a:srgbClr val="000000"/>
                </a:solidFill>
                <a:sym typeface="Arial" pitchFamily="34" charset="0"/>
              </a:rPr>
              <a:t>SOC</a:t>
            </a:r>
            <a:r>
              <a:rPr lang="zh-CN" altLang="en-US" dirty="0" smtClean="0">
                <a:solidFill>
                  <a:srgbClr val="000000"/>
                </a:solidFill>
                <a:sym typeface="Arial" pitchFamily="34" charset="0"/>
              </a:rPr>
              <a:t>）应在最大电量的</a:t>
            </a:r>
            <a:r>
              <a:rPr lang="en-US" altLang="zh-CN" dirty="0" smtClean="0">
                <a:solidFill>
                  <a:srgbClr val="000000"/>
                </a:solidFill>
                <a:sym typeface="Arial" pitchFamily="34" charset="0"/>
              </a:rPr>
              <a:t>20%-80%</a:t>
            </a:r>
            <a:r>
              <a:rPr lang="zh-CN" altLang="en-US" dirty="0" smtClean="0">
                <a:solidFill>
                  <a:srgbClr val="000000"/>
                </a:solidFill>
                <a:sym typeface="Arial" pitchFamily="34" charset="0"/>
              </a:rPr>
              <a:t>之间；</a:t>
            </a:r>
            <a:r>
              <a:rPr lang="en-US" dirty="0" smtClean="0">
                <a:solidFill>
                  <a:srgbClr val="000000"/>
                </a:solidFill>
                <a:sym typeface="Arial" pitchFamily="34" charset="0"/>
              </a:rPr>
              <a:t> </a:t>
            </a:r>
          </a:p>
          <a:p>
            <a:pPr>
              <a:lnSpc>
                <a:spcPct val="120000"/>
              </a:lnSpc>
            </a:pPr>
            <a:r>
              <a:rPr lang="en-US" altLang="zh-CN" dirty="0" smtClean="0">
                <a:solidFill>
                  <a:srgbClr val="000000"/>
                </a:solidFill>
                <a:sym typeface="Arial" pitchFamily="34" charset="0"/>
              </a:rPr>
              <a:t>     </a:t>
            </a:r>
            <a:r>
              <a:rPr lang="zh-CN" altLang="en-US" dirty="0" smtClean="0">
                <a:solidFill>
                  <a:srgbClr val="000000"/>
                </a:solidFill>
                <a:sym typeface="Arial" pitchFamily="34" charset="0"/>
              </a:rPr>
              <a:t>●若电流消耗可调，则电流消耗至少调至额定值的</a:t>
            </a:r>
            <a:r>
              <a:rPr lang="en-US" altLang="zh-CN" dirty="0" smtClean="0">
                <a:solidFill>
                  <a:srgbClr val="000000"/>
                </a:solidFill>
                <a:sym typeface="Arial" pitchFamily="34" charset="0"/>
              </a:rPr>
              <a:t>80%.</a:t>
            </a:r>
            <a:r>
              <a:rPr lang="en-US" dirty="0" smtClean="0">
                <a:solidFill>
                  <a:srgbClr val="000000"/>
                </a:solidFill>
                <a:sym typeface="Arial" pitchFamily="34" charset="0"/>
              </a:rPr>
              <a:t>  </a:t>
            </a:r>
            <a:endParaRPr lang="en-US" dirty="0">
              <a:solidFill>
                <a:srgbClr val="000000"/>
              </a:solidFill>
              <a:sym typeface="Arial"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b="1" kern="1200" dirty="0" smtClean="0">
                <a:solidFill>
                  <a:srgbClr val="000000"/>
                </a:solidFill>
                <a:latin typeface="Times New Roman" pitchFamily="18" charset="0"/>
                <a:ea typeface="黑体" pitchFamily="49" charset="-122"/>
                <a:cs typeface="+mj-cs"/>
                <a:sym typeface="Times New Roman" pitchFamily="18" charset="0"/>
              </a:rPr>
              <a:t>电信</a:t>
            </a:r>
            <a:r>
              <a:rPr lang="en-US" altLang="zh-CN" sz="2000" b="1" kern="1200" dirty="0" smtClean="0">
                <a:solidFill>
                  <a:srgbClr val="000000"/>
                </a:solidFill>
                <a:latin typeface="Times New Roman" pitchFamily="18" charset="0"/>
                <a:ea typeface="黑体" pitchFamily="49" charset="-122"/>
                <a:cs typeface="+mj-cs"/>
                <a:sym typeface="Times New Roman" pitchFamily="18" charset="0"/>
              </a:rPr>
              <a:t>/</a:t>
            </a:r>
            <a:r>
              <a:rPr lang="zh-CN" altLang="en-US" sz="2000" b="1" kern="1200" dirty="0" smtClean="0">
                <a:solidFill>
                  <a:srgbClr val="000000"/>
                </a:solidFill>
                <a:latin typeface="Times New Roman" pitchFamily="18" charset="0"/>
                <a:ea typeface="黑体" pitchFamily="49" charset="-122"/>
                <a:cs typeface="+mj-cs"/>
                <a:sym typeface="Times New Roman" pitchFamily="18" charset="0"/>
              </a:rPr>
              <a:t>网络</a:t>
            </a:r>
            <a:r>
              <a:rPr lang="zh-CN" altLang="en-US" sz="2000" b="1" dirty="0" smtClean="0">
                <a:solidFill>
                  <a:srgbClr val="000000"/>
                </a:solidFill>
                <a:latin typeface="Times New Roman" pitchFamily="18" charset="0"/>
                <a:sym typeface="Times New Roman" pitchFamily="18" charset="0"/>
              </a:rPr>
              <a:t>端口传导骚扰</a:t>
            </a:r>
            <a:endParaRPr lang="zh-CN" altLang="en-US" sz="2000" kern="1200" dirty="0" smtClean="0">
              <a:solidFill>
                <a:schemeClr val="tx1"/>
              </a:solidFill>
              <a:latin typeface="Calibri" pitchFamily="34" charset="0"/>
              <a:ea typeface="黑体" pitchFamily="49" charset="-122"/>
              <a:cs typeface="+mn-cs"/>
            </a:endParaRPr>
          </a:p>
        </p:txBody>
      </p:sp>
      <p:pic>
        <p:nvPicPr>
          <p:cNvPr id="96258" name="Picture 2"/>
          <p:cNvPicPr>
            <a:picLocks noChangeAspect="1" noChangeArrowheads="1"/>
          </p:cNvPicPr>
          <p:nvPr/>
        </p:nvPicPr>
        <p:blipFill>
          <a:blip r:embed="rId2"/>
          <a:srcRect/>
          <a:stretch>
            <a:fillRect/>
          </a:stretch>
        </p:blipFill>
        <p:spPr bwMode="auto">
          <a:xfrm>
            <a:off x="0" y="1214422"/>
            <a:ext cx="6124575" cy="5038725"/>
          </a:xfrm>
          <a:prstGeom prst="rect">
            <a:avLst/>
          </a:prstGeom>
          <a:noFill/>
          <a:ln w="9525">
            <a:noFill/>
            <a:miter lim="800000"/>
            <a:headEnd/>
            <a:tailEnd/>
          </a:ln>
          <a:effectLst/>
        </p:spPr>
      </p:pic>
      <p:pic>
        <p:nvPicPr>
          <p:cNvPr id="96259" name="Picture 3"/>
          <p:cNvPicPr>
            <a:picLocks noChangeAspect="1" noChangeArrowheads="1"/>
          </p:cNvPicPr>
          <p:nvPr/>
        </p:nvPicPr>
        <p:blipFill>
          <a:blip r:embed="rId3"/>
          <a:srcRect/>
          <a:stretch>
            <a:fillRect/>
          </a:stretch>
        </p:blipFill>
        <p:spPr bwMode="auto">
          <a:xfrm>
            <a:off x="6143668" y="2285992"/>
            <a:ext cx="2928926" cy="2362200"/>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b="1" kern="1200" dirty="0" smtClean="0">
                <a:solidFill>
                  <a:srgbClr val="000000"/>
                </a:solidFill>
                <a:latin typeface="Times New Roman" pitchFamily="18" charset="0"/>
                <a:ea typeface="黑体" pitchFamily="49" charset="-122"/>
                <a:sym typeface="Times New Roman" pitchFamily="18" charset="0"/>
              </a:rPr>
              <a:t>电快速瞬变脉冲群抗扰度</a:t>
            </a:r>
            <a:endParaRPr lang="zh-CN" altLang="en-US" sz="2000" kern="1200" dirty="0" smtClean="0">
              <a:solidFill>
                <a:schemeClr val="tx1"/>
              </a:solidFill>
              <a:latin typeface="Calibri" pitchFamily="34" charset="0"/>
              <a:ea typeface="黑体" pitchFamily="49" charset="-122"/>
              <a:cs typeface="+mn-cs"/>
            </a:endParaRPr>
          </a:p>
        </p:txBody>
      </p:sp>
      <p:sp>
        <p:nvSpPr>
          <p:cNvPr id="3" name="矩形 2"/>
          <p:cNvSpPr/>
          <p:nvPr/>
        </p:nvSpPr>
        <p:spPr>
          <a:xfrm>
            <a:off x="642910" y="1142984"/>
            <a:ext cx="8001056" cy="1126462"/>
          </a:xfrm>
          <a:prstGeom prst="rect">
            <a:avLst/>
          </a:prstGeom>
        </p:spPr>
        <p:txBody>
          <a:bodyPr wrap="square">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14.</a:t>
            </a:r>
            <a:r>
              <a:rPr lang="zh-CN" altLang="en-US" sz="2000" b="1" dirty="0" smtClean="0">
                <a:solidFill>
                  <a:srgbClr val="000000"/>
                </a:solidFill>
                <a:latin typeface="Times New Roman" pitchFamily="18" charset="0"/>
                <a:sym typeface="Times New Roman" pitchFamily="18" charset="0"/>
              </a:rPr>
              <a:t>电快速瞬变脉冲群抗扰度</a:t>
            </a:r>
            <a:endParaRPr lang="en-US" sz="2000" b="1"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引用标准</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IEC61000-4-4</a:t>
            </a:r>
            <a:endParaRPr lang="zh-CN" altLang="en-US"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a:t>
            </a:r>
            <a:r>
              <a:rPr lang="zh-CN" altLang="en-US" dirty="0" smtClean="0">
                <a:solidFill>
                  <a:srgbClr val="000000"/>
                </a:solidFill>
                <a:latin typeface="Times New Roman" pitchFamily="18" charset="0"/>
                <a:sym typeface="Times New Roman" pitchFamily="18" charset="0"/>
              </a:rPr>
              <a:t>试验等级及参数：</a:t>
            </a:r>
            <a:endParaRPr lang="zh-CN" altLang="en-US" b="1" dirty="0">
              <a:solidFill>
                <a:srgbClr val="000000"/>
              </a:solidFill>
              <a:sym typeface="Arial" pitchFamily="34" charset="0"/>
            </a:endParaRPr>
          </a:p>
        </p:txBody>
      </p:sp>
      <p:graphicFrame>
        <p:nvGraphicFramePr>
          <p:cNvPr id="4" name="表格 3"/>
          <p:cNvGraphicFramePr>
            <a:graphicFrameLocks noGrp="1"/>
          </p:cNvGraphicFramePr>
          <p:nvPr/>
        </p:nvGraphicFramePr>
        <p:xfrm>
          <a:off x="2705099" y="2214554"/>
          <a:ext cx="4367231" cy="945838"/>
        </p:xfrm>
        <a:graphic>
          <a:graphicData uri="http://schemas.openxmlformats.org/drawingml/2006/table">
            <a:tbl>
              <a:tblPr/>
              <a:tblGrid>
                <a:gridCol w="919651"/>
                <a:gridCol w="844124"/>
                <a:gridCol w="915208"/>
                <a:gridCol w="844124"/>
                <a:gridCol w="844124"/>
              </a:tblGrid>
              <a:tr h="472919">
                <a:tc>
                  <a:txBody>
                    <a:bodyPr/>
                    <a:lstStyle/>
                    <a:p>
                      <a:pPr algn="ctr">
                        <a:spcAft>
                          <a:spcPts val="0"/>
                        </a:spcAft>
                      </a:pPr>
                      <a:r>
                        <a:rPr lang="zh-CN" sz="1200" kern="100" dirty="0">
                          <a:latin typeface="Times New Roman"/>
                          <a:ea typeface="宋体"/>
                          <a:cs typeface="Times New Roman"/>
                        </a:rPr>
                        <a:t>试验端口</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试验电压</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重复频率</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试验时间</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latin typeface="Times New Roman"/>
                          <a:ea typeface="宋体"/>
                          <a:cs typeface="Times New Roman"/>
                        </a:rPr>
                        <a:t>性能等级</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2919">
                <a:tc>
                  <a:txBody>
                    <a:bodyPr/>
                    <a:lstStyle/>
                    <a:p>
                      <a:pPr algn="ctr">
                        <a:spcAft>
                          <a:spcPts val="0"/>
                        </a:spcAft>
                      </a:pPr>
                      <a:r>
                        <a:rPr lang="zh-CN" sz="1200" kern="100">
                          <a:latin typeface="Times New Roman"/>
                          <a:ea typeface="宋体"/>
                          <a:cs typeface="Times New Roman"/>
                        </a:rPr>
                        <a:t>电源端口</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latin typeface="Times New Roman"/>
                          <a:ea typeface="宋体"/>
                          <a:cs typeface="Times New Roman"/>
                        </a:rPr>
                        <a:t>±</a:t>
                      </a:r>
                      <a:r>
                        <a:rPr lang="en-US" sz="1200" kern="100" dirty="0">
                          <a:latin typeface="Times New Roman"/>
                          <a:ea typeface="宋体"/>
                          <a:cs typeface="Times New Roman"/>
                        </a:rPr>
                        <a:t>2kV</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latin typeface="Times New Roman"/>
                          <a:ea typeface="宋体"/>
                          <a:cs typeface="Times New Roman"/>
                        </a:rPr>
                        <a:t>5kHz</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latin typeface="Times New Roman"/>
                          <a:ea typeface="宋体"/>
                          <a:cs typeface="Times New Roman"/>
                        </a:rPr>
                        <a:t>1min</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latin typeface="Times New Roman"/>
                          <a:ea typeface="宋体"/>
                          <a:cs typeface="Times New Roman"/>
                        </a:rPr>
                        <a:t>A</a:t>
                      </a:r>
                      <a:r>
                        <a:rPr lang="zh-CN" sz="1200" kern="100" dirty="0">
                          <a:latin typeface="Times New Roman"/>
                          <a:ea typeface="宋体"/>
                          <a:cs typeface="Times New Roman"/>
                        </a:rPr>
                        <a:t>级</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1265" name="Picture 1"/>
          <p:cNvPicPr>
            <a:picLocks noChangeAspect="1" noChangeArrowheads="1"/>
          </p:cNvPicPr>
          <p:nvPr/>
        </p:nvPicPr>
        <p:blipFill>
          <a:blip r:embed="rId2"/>
          <a:srcRect/>
          <a:stretch>
            <a:fillRect/>
          </a:stretch>
        </p:blipFill>
        <p:spPr bwMode="auto">
          <a:xfrm>
            <a:off x="214282" y="3286124"/>
            <a:ext cx="4910065" cy="2970207"/>
          </a:xfrm>
          <a:prstGeom prst="rect">
            <a:avLst/>
          </a:prstGeom>
          <a:noFill/>
          <a:ln w="9525">
            <a:noFill/>
            <a:miter lim="800000"/>
            <a:headEnd/>
            <a:tailEnd/>
          </a:ln>
          <a:effectLst/>
        </p:spPr>
      </p:pic>
      <p:pic>
        <p:nvPicPr>
          <p:cNvPr id="11266" name="Picture 2"/>
          <p:cNvPicPr>
            <a:picLocks noChangeAspect="1" noChangeArrowheads="1"/>
          </p:cNvPicPr>
          <p:nvPr/>
        </p:nvPicPr>
        <p:blipFill>
          <a:blip r:embed="rId3"/>
          <a:srcRect/>
          <a:stretch>
            <a:fillRect/>
          </a:stretch>
        </p:blipFill>
        <p:spPr bwMode="auto">
          <a:xfrm>
            <a:off x="4786314" y="3401413"/>
            <a:ext cx="4059649" cy="2813669"/>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0034" y="1142984"/>
            <a:ext cx="7286676" cy="2197525"/>
          </a:xfrm>
          <a:prstGeom prst="rect">
            <a:avLst/>
          </a:prstGeom>
        </p:spPr>
        <p:txBody>
          <a:bodyPr wrap="square">
            <a:spAutoFit/>
          </a:bodyPr>
          <a:lstStyle/>
          <a:p>
            <a:r>
              <a:rPr lang="zh-CN" altLang="en-US" dirty="0" smtClean="0">
                <a:solidFill>
                  <a:srgbClr val="000000"/>
                </a:solidFill>
                <a:latin typeface="Times New Roman" pitchFamily="18" charset="0"/>
                <a:sym typeface="Times New Roman" pitchFamily="18" charset="0"/>
              </a:rPr>
              <a:t>★ 性能判据：</a:t>
            </a:r>
            <a:endParaRPr lang="en-US" altLang="zh-CN"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sym typeface="Arial" pitchFamily="34" charset="0"/>
              </a:rPr>
              <a:t>     ●</a:t>
            </a:r>
            <a:r>
              <a:rPr lang="en-US" altLang="zh-CN" dirty="0" smtClean="0">
                <a:solidFill>
                  <a:srgbClr val="000000"/>
                </a:solidFill>
                <a:sym typeface="Arial" pitchFamily="34" charset="0"/>
              </a:rPr>
              <a:t>A</a:t>
            </a:r>
            <a:r>
              <a:rPr lang="zh-CN" altLang="en-US" dirty="0" smtClean="0">
                <a:solidFill>
                  <a:srgbClr val="000000"/>
                </a:solidFill>
                <a:sym typeface="Arial" pitchFamily="34" charset="0"/>
              </a:rPr>
              <a:t>级：</a:t>
            </a:r>
            <a:r>
              <a:rPr lang="zh-CN" altLang="en-US" dirty="0" smtClean="0"/>
              <a:t>在制造商、委托方或购买方规定的限值内性能正常</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pPr>
              <a:lnSpc>
                <a:spcPct val="120000"/>
              </a:lnSpc>
            </a:pPr>
            <a:r>
              <a:rPr lang="en-US" dirty="0" smtClean="0">
                <a:solidFill>
                  <a:srgbClr val="000000"/>
                </a:solidFill>
                <a:sym typeface="Arial" pitchFamily="34" charset="0"/>
              </a:rPr>
              <a:t>     </a:t>
            </a:r>
            <a:r>
              <a:rPr lang="zh-CN" altLang="en-US" dirty="0" smtClean="0">
                <a:solidFill>
                  <a:srgbClr val="000000"/>
                </a:solidFill>
                <a:sym typeface="Arial" pitchFamily="34" charset="0"/>
              </a:rPr>
              <a:t>●</a:t>
            </a:r>
            <a:r>
              <a:rPr lang="en-US" altLang="zh-CN" dirty="0" smtClean="0">
                <a:solidFill>
                  <a:srgbClr val="000000"/>
                </a:solidFill>
                <a:sym typeface="Arial" pitchFamily="34" charset="0"/>
              </a:rPr>
              <a:t>B</a:t>
            </a:r>
            <a:r>
              <a:rPr lang="zh-CN" altLang="en-US" dirty="0" smtClean="0">
                <a:solidFill>
                  <a:srgbClr val="000000"/>
                </a:solidFill>
                <a:sym typeface="Arial" pitchFamily="34" charset="0"/>
              </a:rPr>
              <a:t>级：</a:t>
            </a:r>
            <a:r>
              <a:rPr lang="zh-CN" altLang="en-US" dirty="0" smtClean="0"/>
              <a:t>功能或性能暂时丧失或降低，但在骚扰停止后能自行恢复，不需要操作者干预</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r>
              <a:rPr lang="en-US" dirty="0" smtClean="0">
                <a:solidFill>
                  <a:srgbClr val="000000"/>
                </a:solidFill>
                <a:sym typeface="Arial" pitchFamily="34" charset="0"/>
              </a:rPr>
              <a:t>     </a:t>
            </a:r>
            <a:r>
              <a:rPr lang="zh-CN" altLang="en-US" dirty="0" smtClean="0">
                <a:solidFill>
                  <a:srgbClr val="000000"/>
                </a:solidFill>
                <a:sym typeface="Arial" pitchFamily="34" charset="0"/>
              </a:rPr>
              <a:t>●</a:t>
            </a:r>
            <a:r>
              <a:rPr lang="en-US" altLang="zh-CN" dirty="0" smtClean="0">
                <a:solidFill>
                  <a:srgbClr val="000000"/>
                </a:solidFill>
                <a:sym typeface="Arial" pitchFamily="34" charset="0"/>
              </a:rPr>
              <a:t>C</a:t>
            </a:r>
            <a:r>
              <a:rPr lang="zh-CN" altLang="en-US" dirty="0" smtClean="0">
                <a:solidFill>
                  <a:srgbClr val="000000"/>
                </a:solidFill>
                <a:sym typeface="Arial" pitchFamily="34" charset="0"/>
              </a:rPr>
              <a:t>级：</a:t>
            </a:r>
            <a:r>
              <a:rPr lang="zh-CN" altLang="en-US" dirty="0" smtClean="0"/>
              <a:t>功能或性能暂时丧失或降低，但需操作人员干预才能恢复</a:t>
            </a:r>
          </a:p>
          <a:p>
            <a:r>
              <a:rPr lang="en-US" dirty="0" smtClean="0">
                <a:solidFill>
                  <a:srgbClr val="000000"/>
                </a:solidFill>
                <a:sym typeface="Arial" pitchFamily="34" charset="0"/>
              </a:rPr>
              <a:t>     </a:t>
            </a:r>
            <a:r>
              <a:rPr lang="zh-CN" altLang="en-US" dirty="0" smtClean="0">
                <a:solidFill>
                  <a:srgbClr val="000000"/>
                </a:solidFill>
                <a:sym typeface="Arial" pitchFamily="34" charset="0"/>
              </a:rPr>
              <a:t>●</a:t>
            </a:r>
            <a:r>
              <a:rPr lang="en-US" altLang="zh-CN" dirty="0" smtClean="0">
                <a:solidFill>
                  <a:srgbClr val="000000"/>
                </a:solidFill>
                <a:sym typeface="Arial" pitchFamily="34" charset="0"/>
              </a:rPr>
              <a:t>D</a:t>
            </a:r>
            <a:r>
              <a:rPr lang="zh-CN" altLang="en-US" dirty="0" smtClean="0">
                <a:solidFill>
                  <a:srgbClr val="000000"/>
                </a:solidFill>
                <a:sym typeface="Arial" pitchFamily="34" charset="0"/>
              </a:rPr>
              <a:t>级：</a:t>
            </a:r>
            <a:r>
              <a:rPr lang="zh-CN" altLang="en-US" dirty="0" smtClean="0"/>
              <a:t>因设备硬件或软件损坏，或数据丢失而造成不能恢复的功能丧失或性能降低。</a:t>
            </a:r>
            <a:endParaRPr lang="zh-CN" altLang="en-US" dirty="0"/>
          </a:p>
        </p:txBody>
      </p:sp>
      <p:sp>
        <p:nvSpPr>
          <p:cNvPr id="3" name="矩形 2"/>
          <p:cNvSpPr/>
          <p:nvPr/>
        </p:nvSpPr>
        <p:spPr>
          <a:xfrm>
            <a:off x="500034" y="3286124"/>
            <a:ext cx="4108817" cy="369332"/>
          </a:xfrm>
          <a:prstGeom prst="rect">
            <a:avLst/>
          </a:prstGeom>
        </p:spPr>
        <p:txBody>
          <a:bodyPr wrap="none">
            <a:spAutoFit/>
          </a:bodyPr>
          <a:lstStyle/>
          <a:p>
            <a:r>
              <a:rPr lang="zh-CN" altLang="en-US" dirty="0" smtClean="0">
                <a:solidFill>
                  <a:srgbClr val="000000"/>
                </a:solidFill>
                <a:latin typeface="Times New Roman" pitchFamily="18" charset="0"/>
                <a:sym typeface="Times New Roman" pitchFamily="18" charset="0"/>
              </a:rPr>
              <a:t>★</a:t>
            </a:r>
            <a:r>
              <a:rPr lang="zh-CN" altLang="en-US" dirty="0" smtClean="0">
                <a:solidFill>
                  <a:srgbClr val="000000"/>
                </a:solidFill>
                <a:latin typeface="Times New Roman" pitchFamily="18" charset="0"/>
                <a:sym typeface="Arial" pitchFamily="34" charset="0"/>
              </a:rPr>
              <a:t>零部件</a:t>
            </a:r>
            <a:r>
              <a:rPr lang="zh-CN" altLang="en-US" dirty="0" smtClean="0">
                <a:solidFill>
                  <a:srgbClr val="000000"/>
                </a:solidFill>
                <a:sym typeface="Arial" pitchFamily="34" charset="0"/>
              </a:rPr>
              <a:t>基本</a:t>
            </a:r>
            <a:r>
              <a:rPr lang="zh-CN" altLang="en-US" dirty="0">
                <a:solidFill>
                  <a:srgbClr val="000000"/>
                </a:solidFill>
                <a:sym typeface="Arial" pitchFamily="34" charset="0"/>
              </a:rPr>
              <a:t>试验</a:t>
            </a:r>
            <a:r>
              <a:rPr lang="zh-CN" altLang="en-US" dirty="0" smtClean="0">
                <a:solidFill>
                  <a:srgbClr val="000000"/>
                </a:solidFill>
                <a:sym typeface="Arial" pitchFamily="34" charset="0"/>
              </a:rPr>
              <a:t>条件</a:t>
            </a:r>
            <a:r>
              <a:rPr lang="zh-CN" altLang="en-US" dirty="0" smtClean="0">
                <a:solidFill>
                  <a:srgbClr val="000000"/>
                </a:solidFill>
                <a:latin typeface="Times New Roman" pitchFamily="18" charset="0"/>
                <a:sym typeface="Times New Roman" pitchFamily="18" charset="0"/>
              </a:rPr>
              <a:t>及失效判定准则</a:t>
            </a:r>
            <a:endParaRPr lang="zh-CN" altLang="en-US" dirty="0"/>
          </a:p>
        </p:txBody>
      </p:sp>
      <p:graphicFrame>
        <p:nvGraphicFramePr>
          <p:cNvPr id="4" name="表格 6"/>
          <p:cNvGraphicFramePr>
            <a:graphicFrameLocks noGrp="1"/>
          </p:cNvGraphicFramePr>
          <p:nvPr/>
        </p:nvGraphicFramePr>
        <p:xfrm>
          <a:off x="785786" y="3714752"/>
          <a:ext cx="7572375" cy="1928826"/>
        </p:xfrm>
        <a:graphic>
          <a:graphicData uri="http://schemas.openxmlformats.org/drawingml/2006/table">
            <a:tbl>
              <a:tblPr/>
              <a:tblGrid>
                <a:gridCol w="3786188"/>
                <a:gridCol w="3786187"/>
              </a:tblGrid>
              <a:tr h="459246">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零部件充电模式</a:t>
                      </a: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试验条件</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失效判定</a:t>
                      </a: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准则</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1469580">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pitchFamily="34" charset="0"/>
                          <a:ea typeface="宋体" pitchFamily="2" charset="-122"/>
                          <a:sym typeface="Arial" pitchFamily="34" charset="0"/>
                        </a:rPr>
                        <a:t>        零部件处于充电模式。整个测试过程中，电池包的电量（</a:t>
                      </a:r>
                      <a:r>
                        <a:rPr kumimoji="0" lang="en-US" alt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rPr>
                        <a:t>SOC</a:t>
                      </a:r>
                      <a:r>
                        <a:rPr kumimoji="0" lang="zh-CN" altLang="en-US" sz="1200" b="0" i="0" u="none" strike="noStrike" cap="none" normalizeH="0" baseline="0" dirty="0" smtClean="0">
                          <a:ln>
                            <a:noFill/>
                          </a:ln>
                          <a:solidFill>
                            <a:schemeClr val="tx1"/>
                          </a:solidFill>
                          <a:effectLst/>
                          <a:latin typeface="Arial" pitchFamily="34" charset="0"/>
                          <a:ea typeface="宋体" pitchFamily="2" charset="-122"/>
                          <a:sym typeface="Arial" pitchFamily="34" charset="0"/>
                        </a:rPr>
                        <a:t>）保持在最大电量的</a:t>
                      </a:r>
                      <a:r>
                        <a:rPr kumimoji="0" lang="en-US" alt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rPr>
                        <a:t>20%-80%.</a:t>
                      </a:r>
                      <a:r>
                        <a:rPr kumimoji="0" lang="zh-CN" altLang="en-US" sz="1200" b="0" i="0" u="none" strike="noStrike" cap="none" normalizeH="0" baseline="0" dirty="0" smtClean="0">
                          <a:ln>
                            <a:noFill/>
                          </a:ln>
                          <a:solidFill>
                            <a:schemeClr val="tx1"/>
                          </a:solidFill>
                          <a:effectLst/>
                          <a:latin typeface="Arial" pitchFamily="34" charset="0"/>
                          <a:ea typeface="宋体" pitchFamily="2" charset="-122"/>
                          <a:sym typeface="Arial" pitchFamily="34" charset="0"/>
                        </a:rPr>
                        <a:t>（这可能导致测试分为多个时间段，在下一个测试时间段开始之前，需对车辆电池包放电，以满足此要求）</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p>
                      <a:pPr marL="0" marR="0" lvl="0" indent="0" algn="l" defTabSz="0" rtl="0" eaLnBrk="1" fontAlgn="base" latinLnBrk="0" hangingPunct="1">
                        <a:lnSpc>
                          <a:spcPct val="100000"/>
                        </a:lnSpc>
                        <a:spcBef>
                          <a:spcPct val="0"/>
                        </a:spcBef>
                        <a:spcAft>
                          <a:spcPct val="0"/>
                        </a:spcAft>
                        <a:buClrTx/>
                        <a:buSzTx/>
                        <a:buFontTx/>
                        <a:buNone/>
                        <a:tabLst/>
                      </a:pPr>
                      <a:r>
                        <a:rPr lang="zh-CN" altLang="en-US" sz="1200" dirty="0" smtClean="0">
                          <a:solidFill>
                            <a:srgbClr val="000000"/>
                          </a:solidFill>
                          <a:sym typeface="Arial" pitchFamily="34" charset="0"/>
                        </a:rPr>
                        <a:t>       若电流消耗可调，则电流消耗至少调至额定值的</a:t>
                      </a:r>
                      <a:r>
                        <a:rPr lang="en-US" altLang="zh-CN" sz="1200" dirty="0" smtClean="0">
                          <a:solidFill>
                            <a:srgbClr val="000000"/>
                          </a:solidFill>
                          <a:sym typeface="Arial" pitchFamily="34" charset="0"/>
                        </a:rPr>
                        <a:t>20%</a:t>
                      </a:r>
                      <a:r>
                        <a:rPr lang="zh-CN" altLang="en-US" sz="1200" dirty="0" smtClean="0">
                          <a:solidFill>
                            <a:srgbClr val="000000"/>
                          </a:solidFill>
                          <a:sym typeface="Arial" pitchFamily="34" charset="0"/>
                        </a:rPr>
                        <a:t>。</a:t>
                      </a:r>
                      <a:endParaRPr kumimoji="0" lang="zh-CN" altLang="en-US"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不正确的充电条件。（如过电流、过电压等</a:t>
                      </a:r>
                      <a:r>
                        <a:rPr kumimoji="0" lang="en-US" alt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a:t>
                      </a: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a:t>
                      </a: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bl>
          </a:graphicData>
        </a:graphic>
      </p:graphicFrame>
      <p:sp>
        <p:nvSpPr>
          <p:cNvPr id="6"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b="1" kern="1200" dirty="0" smtClean="0">
                <a:solidFill>
                  <a:srgbClr val="000000"/>
                </a:solidFill>
                <a:latin typeface="Times New Roman" pitchFamily="18" charset="0"/>
                <a:ea typeface="黑体" pitchFamily="49" charset="-122"/>
                <a:sym typeface="Times New Roman" pitchFamily="18" charset="0"/>
              </a:rPr>
              <a:t>电快速瞬变脉冲群抗扰度</a:t>
            </a:r>
            <a:endParaRPr lang="zh-CN" altLang="en-US" sz="2000" kern="1200" dirty="0" smtClean="0">
              <a:solidFill>
                <a:schemeClr val="tx1"/>
              </a:solidFill>
              <a:latin typeface="Calibri" pitchFamily="34" charset="0"/>
              <a:ea typeface="黑体" pitchFamily="49" charset="-122"/>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357188" y="3095625"/>
            <a:ext cx="5357812" cy="3190875"/>
          </a:xfrm>
          <a:prstGeom prst="rect">
            <a:avLst/>
          </a:prstGeom>
          <a:noFill/>
          <a:ln w="9525">
            <a:noFill/>
            <a:miter lim="800000"/>
            <a:headEnd/>
            <a:tailEnd/>
          </a:ln>
        </p:spPr>
      </p:pic>
      <p:pic>
        <p:nvPicPr>
          <p:cNvPr id="8195" name="图片 8" descr="E:\电磁兼容\汽车EMC任务\20140321863课题——黄姐\863课题测试照片\20140404测试照片\DSCN9305.JPG"/>
          <p:cNvPicPr>
            <a:picLocks noChangeArrowheads="1"/>
          </p:cNvPicPr>
          <p:nvPr/>
        </p:nvPicPr>
        <p:blipFill>
          <a:blip r:embed="rId3"/>
          <a:srcRect b="25632"/>
          <a:stretch>
            <a:fillRect/>
          </a:stretch>
        </p:blipFill>
        <p:spPr bwMode="auto">
          <a:xfrm>
            <a:off x="5786438" y="3000375"/>
            <a:ext cx="3071812" cy="3286125"/>
          </a:xfrm>
          <a:prstGeom prst="rect">
            <a:avLst/>
          </a:prstGeom>
          <a:noFill/>
          <a:ln w="9525">
            <a:noFill/>
            <a:miter lim="800000"/>
            <a:headEnd/>
            <a:tailEnd/>
          </a:ln>
        </p:spPr>
      </p:pic>
      <p:sp>
        <p:nvSpPr>
          <p:cNvPr id="8196" name="矩形 5"/>
          <p:cNvSpPr>
            <a:spLocks noChangeArrowheads="1"/>
          </p:cNvSpPr>
          <p:nvPr/>
        </p:nvSpPr>
        <p:spPr bwMode="auto">
          <a:xfrm>
            <a:off x="428625" y="1214438"/>
            <a:ext cx="8143875" cy="1754187"/>
          </a:xfrm>
          <a:prstGeom prst="rect">
            <a:avLst/>
          </a:prstGeom>
          <a:noFill/>
          <a:ln w="9525">
            <a:noFill/>
            <a:miter lim="800000"/>
            <a:headEnd/>
            <a:tailEnd/>
          </a:ln>
        </p:spPr>
        <p:txBody>
          <a:bodyPr>
            <a:spAutoFit/>
          </a:bodyPr>
          <a:lstStyle/>
          <a:p>
            <a:pPr>
              <a:lnSpc>
                <a:spcPct val="120000"/>
              </a:lnSpc>
            </a:pPr>
            <a:r>
              <a:rPr lang="zh-CN" altLang="en-US">
                <a:solidFill>
                  <a:srgbClr val="000000"/>
                </a:solidFill>
                <a:sym typeface="Arial" pitchFamily="34" charset="0"/>
              </a:rPr>
              <a:t>★ 试验布置要求</a:t>
            </a:r>
            <a:endParaRPr lang="en-US" altLang="zh-CN">
              <a:solidFill>
                <a:srgbClr val="000000"/>
              </a:solidFill>
              <a:sym typeface="Arial" pitchFamily="34" charset="0"/>
            </a:endParaRPr>
          </a:p>
          <a:p>
            <a:pPr>
              <a:lnSpc>
                <a:spcPct val="120000"/>
              </a:lnSpc>
            </a:pPr>
            <a:r>
              <a:rPr lang="en-US" altLang="zh-CN">
                <a:solidFill>
                  <a:srgbClr val="000000"/>
                </a:solidFill>
                <a:sym typeface="Arial" pitchFamily="34" charset="0"/>
              </a:rPr>
              <a:t>     </a:t>
            </a:r>
            <a:r>
              <a:rPr lang="zh-CN" altLang="en-US">
                <a:solidFill>
                  <a:srgbClr val="000000"/>
                </a:solidFill>
                <a:sym typeface="Arial" pitchFamily="34" charset="0"/>
              </a:rPr>
              <a:t>●测试距离：</a:t>
            </a:r>
            <a:r>
              <a:rPr lang="en-US" altLang="zh-CN">
                <a:solidFill>
                  <a:srgbClr val="000000"/>
                </a:solidFill>
                <a:sym typeface="Arial" pitchFamily="34" charset="0"/>
              </a:rPr>
              <a:t>10m</a:t>
            </a:r>
            <a:r>
              <a:rPr lang="zh-CN" altLang="en-US">
                <a:solidFill>
                  <a:srgbClr val="000000"/>
                </a:solidFill>
                <a:sym typeface="Arial" pitchFamily="34" charset="0"/>
              </a:rPr>
              <a:t>；</a:t>
            </a:r>
            <a:endParaRPr lang="en-US" altLang="zh-CN">
              <a:solidFill>
                <a:srgbClr val="000000"/>
              </a:solidFill>
              <a:sym typeface="Arial" pitchFamily="34" charset="0"/>
            </a:endParaRPr>
          </a:p>
          <a:p>
            <a:pPr>
              <a:lnSpc>
                <a:spcPct val="120000"/>
              </a:lnSpc>
            </a:pPr>
            <a:r>
              <a:rPr lang="zh-CN" altLang="en-US">
                <a:solidFill>
                  <a:srgbClr val="000000"/>
                </a:solidFill>
                <a:sym typeface="Arial" pitchFamily="34" charset="0"/>
              </a:rPr>
              <a:t>     ●天线高度：</a:t>
            </a:r>
            <a:r>
              <a:rPr lang="en-US" altLang="zh-CN">
                <a:solidFill>
                  <a:srgbClr val="000000"/>
                </a:solidFill>
                <a:sym typeface="Arial" pitchFamily="34" charset="0"/>
              </a:rPr>
              <a:t>3m</a:t>
            </a:r>
            <a:r>
              <a:rPr lang="zh-CN" altLang="en-US">
                <a:solidFill>
                  <a:srgbClr val="000000"/>
                </a:solidFill>
                <a:sym typeface="Arial" pitchFamily="34" charset="0"/>
              </a:rPr>
              <a:t>；</a:t>
            </a:r>
            <a:endParaRPr lang="en-US" altLang="zh-CN">
              <a:solidFill>
                <a:srgbClr val="000000"/>
              </a:solidFill>
              <a:sym typeface="Arial" pitchFamily="34" charset="0"/>
            </a:endParaRPr>
          </a:p>
          <a:p>
            <a:pPr>
              <a:lnSpc>
                <a:spcPct val="120000"/>
              </a:lnSpc>
            </a:pPr>
            <a:r>
              <a:rPr lang="zh-CN" altLang="en-US">
                <a:solidFill>
                  <a:srgbClr val="000000"/>
                </a:solidFill>
                <a:sym typeface="Arial" pitchFamily="34" charset="0"/>
              </a:rPr>
              <a:t>     ●极化方式：水平和垂直；</a:t>
            </a:r>
            <a:endParaRPr lang="en-US" altLang="zh-CN">
              <a:solidFill>
                <a:srgbClr val="000000"/>
              </a:solidFill>
              <a:sym typeface="Arial" pitchFamily="34" charset="0"/>
            </a:endParaRPr>
          </a:p>
          <a:p>
            <a:pPr>
              <a:lnSpc>
                <a:spcPct val="120000"/>
              </a:lnSpc>
            </a:pPr>
            <a:r>
              <a:rPr lang="zh-CN" altLang="en-US">
                <a:solidFill>
                  <a:srgbClr val="000000"/>
                </a:solidFill>
                <a:sym typeface="Arial" pitchFamily="34" charset="0"/>
              </a:rPr>
              <a:t>     ●测试位置：车辆左侧和右侧；</a:t>
            </a:r>
            <a:endParaRPr lang="en-US">
              <a:solidFill>
                <a:srgbClr val="000000"/>
              </a:solidFill>
              <a:sym typeface="Arial" pitchFamily="34" charset="0"/>
            </a:endParaRPr>
          </a:p>
        </p:txBody>
      </p:sp>
      <p:sp>
        <p:nvSpPr>
          <p:cNvPr id="8"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整车</a:t>
            </a:r>
            <a:r>
              <a:rPr lang="zh-CN" altLang="en-US" sz="2000" kern="1200" dirty="0" smtClean="0">
                <a:solidFill>
                  <a:schemeClr val="tx1"/>
                </a:solidFill>
                <a:latin typeface="Calibri" pitchFamily="34" charset="0"/>
                <a:ea typeface="黑体" pitchFamily="49" charset="-122"/>
                <a:cs typeface="+mn-cs"/>
              </a:rPr>
              <a:t>宽带电磁辐射骚扰</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b="1" kern="1200" dirty="0" smtClean="0">
                <a:solidFill>
                  <a:srgbClr val="000000"/>
                </a:solidFill>
                <a:latin typeface="Times New Roman" pitchFamily="18" charset="0"/>
                <a:ea typeface="黑体" pitchFamily="49" charset="-122"/>
                <a:sym typeface="Times New Roman" pitchFamily="18" charset="0"/>
              </a:rPr>
              <a:t>电快速瞬变脉冲群抗扰度</a:t>
            </a:r>
            <a:endParaRPr lang="zh-CN" altLang="en-US" sz="2000" kern="1200" dirty="0" smtClean="0">
              <a:solidFill>
                <a:schemeClr val="tx1"/>
              </a:solidFill>
              <a:latin typeface="Calibri" pitchFamily="34" charset="0"/>
              <a:ea typeface="黑体" pitchFamily="49" charset="-122"/>
              <a:cs typeface="+mn-cs"/>
            </a:endParaRPr>
          </a:p>
        </p:txBody>
      </p:sp>
      <p:sp>
        <p:nvSpPr>
          <p:cNvPr id="5" name="矩形 4"/>
          <p:cNvSpPr/>
          <p:nvPr/>
        </p:nvSpPr>
        <p:spPr>
          <a:xfrm>
            <a:off x="500034" y="1214422"/>
            <a:ext cx="8358246" cy="1366528"/>
          </a:xfrm>
          <a:prstGeom prst="rect">
            <a:avLst/>
          </a:prstGeom>
        </p:spPr>
        <p:txBody>
          <a:bodyPr wrap="square">
            <a:spAutoFit/>
          </a:bodyPr>
          <a:lstStyle/>
          <a:p>
            <a:r>
              <a:rPr lang="zh-CN" altLang="en-US" dirty="0">
                <a:solidFill>
                  <a:srgbClr val="000000"/>
                </a:solidFill>
                <a:latin typeface="Times New Roman" pitchFamily="18" charset="0"/>
                <a:sym typeface="Times New Roman" pitchFamily="18" charset="0"/>
              </a:rPr>
              <a:t>★ </a:t>
            </a:r>
            <a:r>
              <a:rPr lang="zh-CN" altLang="en-US" dirty="0" smtClean="0">
                <a:solidFill>
                  <a:srgbClr val="000000"/>
                </a:solidFill>
                <a:latin typeface="Times New Roman" pitchFamily="18" charset="0"/>
                <a:sym typeface="Times New Roman" pitchFamily="18" charset="0"/>
              </a:rPr>
              <a:t>试验布置要求</a:t>
            </a:r>
            <a:endParaRPr lang="en-US" altLang="zh-CN"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sym typeface="Arial" pitchFamily="34" charset="0"/>
              </a:rPr>
              <a:t>     ●</a:t>
            </a:r>
            <a:r>
              <a:rPr lang="en-US" altLang="zh-CN" dirty="0" smtClean="0">
                <a:solidFill>
                  <a:srgbClr val="000000"/>
                </a:solidFill>
                <a:sym typeface="Arial" pitchFamily="34" charset="0"/>
              </a:rPr>
              <a:t>EFT</a:t>
            </a:r>
            <a:r>
              <a:rPr lang="zh-CN" altLang="en-US" dirty="0" smtClean="0">
                <a:solidFill>
                  <a:srgbClr val="000000"/>
                </a:solidFill>
                <a:sym typeface="Arial" pitchFamily="34" charset="0"/>
              </a:rPr>
              <a:t>发生器与零部件之间的线束长度为</a:t>
            </a:r>
            <a:r>
              <a:rPr lang="en-US" altLang="zh-CN" dirty="0" smtClean="0">
                <a:solidFill>
                  <a:srgbClr val="000000"/>
                </a:solidFill>
                <a:sym typeface="Arial" pitchFamily="34" charset="0"/>
              </a:rPr>
              <a:t>0.55m</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●若充电线束长于</a:t>
            </a:r>
            <a:r>
              <a:rPr lang="en-US" altLang="zh-CN" dirty="0" smtClean="0">
                <a:solidFill>
                  <a:srgbClr val="000000"/>
                </a:solidFill>
                <a:sym typeface="Arial" pitchFamily="34" charset="0"/>
              </a:rPr>
              <a:t>1m</a:t>
            </a:r>
            <a:r>
              <a:rPr lang="zh-CN" altLang="en-US" dirty="0" smtClean="0">
                <a:solidFill>
                  <a:srgbClr val="000000"/>
                </a:solidFill>
                <a:sym typeface="Arial" pitchFamily="34" charset="0"/>
              </a:rPr>
              <a:t>，则超出部分折叠成最大长度不超过</a:t>
            </a:r>
            <a:r>
              <a:rPr lang="en-US" altLang="zh-CN" dirty="0" smtClean="0">
                <a:solidFill>
                  <a:srgbClr val="000000"/>
                </a:solidFill>
                <a:sym typeface="Arial" pitchFamily="34" charset="0"/>
              </a:rPr>
              <a:t>0.5m</a:t>
            </a:r>
            <a:r>
              <a:rPr lang="zh-CN" altLang="en-US" dirty="0" smtClean="0">
                <a:solidFill>
                  <a:srgbClr val="000000"/>
                </a:solidFill>
                <a:sym typeface="Arial" pitchFamily="34" charset="0"/>
              </a:rPr>
              <a:t>的</a:t>
            </a:r>
            <a:r>
              <a:rPr lang="en-US" altLang="zh-CN" dirty="0" smtClean="0">
                <a:solidFill>
                  <a:srgbClr val="000000"/>
                </a:solidFill>
                <a:sym typeface="Arial" pitchFamily="34" charset="0"/>
              </a:rPr>
              <a:t>Z</a:t>
            </a:r>
            <a:r>
              <a:rPr lang="zh-CN" altLang="en-US" dirty="0" smtClean="0">
                <a:solidFill>
                  <a:srgbClr val="000000"/>
                </a:solidFill>
                <a:sym typeface="Arial" pitchFamily="34" charset="0"/>
              </a:rPr>
              <a:t>型；</a:t>
            </a:r>
            <a:endParaRPr lang="en-US" altLang="zh-CN" dirty="0" smtClean="0">
              <a:solidFill>
                <a:srgbClr val="000000"/>
              </a:solidFill>
              <a:sym typeface="Arial" pitchFamily="34" charset="0"/>
            </a:endParaRPr>
          </a:p>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    ●线束离地高度为</a:t>
            </a:r>
            <a:r>
              <a:rPr lang="en-US" altLang="zh-CN" dirty="0" smtClean="0">
                <a:solidFill>
                  <a:srgbClr val="000000"/>
                </a:solidFill>
                <a:sym typeface="Arial" pitchFamily="34" charset="0"/>
              </a:rPr>
              <a:t>0.1m</a:t>
            </a:r>
            <a:r>
              <a:rPr lang="zh-CN" altLang="en-US" dirty="0" smtClean="0">
                <a:solidFill>
                  <a:srgbClr val="000000"/>
                </a:solidFill>
                <a:sym typeface="Arial" pitchFamily="34" charset="0"/>
              </a:rPr>
              <a:t>，与地之间使用低介电材料支撑；</a:t>
            </a:r>
            <a:endParaRPr lang="en-US" altLang="zh-CN" dirty="0">
              <a:solidFill>
                <a:srgbClr val="000000"/>
              </a:solidFill>
              <a:sym typeface="Arial" pitchFamily="34" charset="0"/>
            </a:endParaRPr>
          </a:p>
        </p:txBody>
      </p:sp>
      <p:pic>
        <p:nvPicPr>
          <p:cNvPr id="97282" name="Picture 2"/>
          <p:cNvPicPr>
            <a:picLocks noChangeAspect="1" noChangeArrowheads="1"/>
          </p:cNvPicPr>
          <p:nvPr/>
        </p:nvPicPr>
        <p:blipFill>
          <a:blip r:embed="rId2"/>
          <a:srcRect/>
          <a:stretch>
            <a:fillRect/>
          </a:stretch>
        </p:blipFill>
        <p:spPr bwMode="auto">
          <a:xfrm>
            <a:off x="714348" y="2643182"/>
            <a:ext cx="7677147" cy="3653636"/>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2"/>
          <a:srcRect/>
          <a:stretch>
            <a:fillRect/>
          </a:stretch>
        </p:blipFill>
        <p:spPr bwMode="auto">
          <a:xfrm>
            <a:off x="2357422" y="3929066"/>
            <a:ext cx="4286280" cy="2428892"/>
          </a:xfrm>
          <a:prstGeom prst="rect">
            <a:avLst/>
          </a:prstGeom>
          <a:noFill/>
          <a:ln w="9525">
            <a:noFill/>
            <a:miter lim="800000"/>
            <a:headEnd/>
            <a:tailEnd/>
          </a:ln>
          <a:effectLst/>
        </p:spPr>
      </p:pic>
      <p:sp>
        <p:nvSpPr>
          <p:cNvPr id="2"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b="1" kern="1200" dirty="0" smtClean="0">
                <a:solidFill>
                  <a:srgbClr val="000000"/>
                </a:solidFill>
                <a:latin typeface="Times New Roman" pitchFamily="18" charset="0"/>
                <a:ea typeface="黑体" pitchFamily="49" charset="-122"/>
                <a:sym typeface="Times New Roman" pitchFamily="18" charset="0"/>
              </a:rPr>
              <a:t>浪涌抗扰度</a:t>
            </a:r>
            <a:endParaRPr lang="zh-CN" altLang="en-US" sz="2000" kern="1200" dirty="0" smtClean="0">
              <a:solidFill>
                <a:schemeClr val="tx1"/>
              </a:solidFill>
              <a:latin typeface="Calibri" pitchFamily="34" charset="0"/>
              <a:ea typeface="黑体" pitchFamily="49" charset="-122"/>
              <a:cs typeface="+mn-cs"/>
            </a:endParaRPr>
          </a:p>
        </p:txBody>
      </p:sp>
      <p:sp>
        <p:nvSpPr>
          <p:cNvPr id="3" name="矩形 2"/>
          <p:cNvSpPr/>
          <p:nvPr/>
        </p:nvSpPr>
        <p:spPr>
          <a:xfrm>
            <a:off x="642910" y="1000108"/>
            <a:ext cx="8001056" cy="1126462"/>
          </a:xfrm>
          <a:prstGeom prst="rect">
            <a:avLst/>
          </a:prstGeom>
        </p:spPr>
        <p:txBody>
          <a:bodyPr wrap="square">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15.</a:t>
            </a:r>
            <a:r>
              <a:rPr lang="zh-CN" altLang="en-US" sz="2000" b="1" dirty="0" smtClean="0">
                <a:solidFill>
                  <a:srgbClr val="000000"/>
                </a:solidFill>
                <a:latin typeface="Times New Roman" pitchFamily="18" charset="0"/>
                <a:sym typeface="Times New Roman" pitchFamily="18" charset="0"/>
              </a:rPr>
              <a:t>浪涌抗扰度</a:t>
            </a:r>
            <a:endParaRPr lang="en-US" sz="2000" b="1"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引用标准</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IEC61000-4-5</a:t>
            </a:r>
            <a:endParaRPr lang="zh-CN" altLang="en-US"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a:t>
            </a:r>
            <a:r>
              <a:rPr lang="zh-CN" altLang="en-US" dirty="0" smtClean="0">
                <a:solidFill>
                  <a:srgbClr val="000000"/>
                </a:solidFill>
                <a:latin typeface="Times New Roman" pitchFamily="18" charset="0"/>
                <a:sym typeface="Times New Roman" pitchFamily="18" charset="0"/>
              </a:rPr>
              <a:t>试验等级及参数：</a:t>
            </a:r>
            <a:endParaRPr lang="zh-CN" altLang="en-US" b="1" dirty="0">
              <a:solidFill>
                <a:srgbClr val="000000"/>
              </a:solidFill>
              <a:sym typeface="Arial" pitchFamily="34" charset="0"/>
            </a:endParaRPr>
          </a:p>
        </p:txBody>
      </p:sp>
      <p:graphicFrame>
        <p:nvGraphicFramePr>
          <p:cNvPr id="4" name="表格 3"/>
          <p:cNvGraphicFramePr>
            <a:graphicFrameLocks noGrp="1"/>
          </p:cNvGraphicFramePr>
          <p:nvPr/>
        </p:nvGraphicFramePr>
        <p:xfrm>
          <a:off x="1571605" y="2071678"/>
          <a:ext cx="6500858" cy="1857390"/>
        </p:xfrm>
        <a:graphic>
          <a:graphicData uri="http://schemas.openxmlformats.org/drawingml/2006/table">
            <a:tbl>
              <a:tblPr/>
              <a:tblGrid>
                <a:gridCol w="975836"/>
                <a:gridCol w="895695"/>
                <a:gridCol w="895695"/>
                <a:gridCol w="1119158"/>
                <a:gridCol w="823084"/>
                <a:gridCol w="895695"/>
                <a:gridCol w="895695"/>
              </a:tblGrid>
              <a:tr h="371478">
                <a:tc>
                  <a:txBody>
                    <a:bodyPr/>
                    <a:lstStyle/>
                    <a:p>
                      <a:pPr algn="ctr">
                        <a:spcAft>
                          <a:spcPts val="0"/>
                        </a:spcAft>
                      </a:pPr>
                      <a:r>
                        <a:rPr lang="zh-CN" sz="1200" kern="100" dirty="0">
                          <a:latin typeface="Times New Roman"/>
                          <a:ea typeface="宋体"/>
                          <a:cs typeface="Times New Roman"/>
                        </a:rPr>
                        <a:t>试验端口</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200" kern="100" dirty="0" smtClean="0">
                          <a:latin typeface="Calibri"/>
                          <a:ea typeface="宋体"/>
                          <a:cs typeface="Times New Roman"/>
                        </a:rPr>
                        <a:t>耦合方式</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latin typeface="Times New Roman"/>
                          <a:ea typeface="宋体"/>
                          <a:cs typeface="Times New Roman"/>
                        </a:rPr>
                        <a:t>试验电压</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200" kern="100" dirty="0" smtClean="0">
                          <a:latin typeface="Calibri"/>
                          <a:ea typeface="宋体"/>
                          <a:cs typeface="Times New Roman"/>
                        </a:rPr>
                        <a:t>相位</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200" kern="100" dirty="0" smtClean="0">
                          <a:latin typeface="Calibri"/>
                          <a:ea typeface="宋体"/>
                          <a:cs typeface="Times New Roman"/>
                        </a:rPr>
                        <a:t>试验次数</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smtClean="0">
                          <a:latin typeface="Times New Roman"/>
                          <a:ea typeface="宋体"/>
                          <a:cs typeface="Times New Roman"/>
                        </a:rPr>
                        <a:t>试验</a:t>
                      </a:r>
                      <a:r>
                        <a:rPr lang="zh-CN" altLang="en-US" sz="1200" kern="100" dirty="0" smtClean="0">
                          <a:latin typeface="Times New Roman"/>
                          <a:ea typeface="宋体"/>
                          <a:cs typeface="Times New Roman"/>
                        </a:rPr>
                        <a:t>间隔</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latin typeface="Times New Roman"/>
                          <a:ea typeface="宋体"/>
                          <a:cs typeface="Times New Roman"/>
                        </a:rPr>
                        <a:t>性能等级</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1478">
                <a:tc>
                  <a:txBody>
                    <a:bodyPr/>
                    <a:lstStyle/>
                    <a:p>
                      <a:pPr algn="ctr">
                        <a:spcAft>
                          <a:spcPts val="0"/>
                        </a:spcAft>
                      </a:pPr>
                      <a:r>
                        <a:rPr lang="en-US" altLang="zh-CN" sz="1200" kern="100" dirty="0" smtClean="0">
                          <a:latin typeface="Times New Roman"/>
                          <a:ea typeface="宋体"/>
                          <a:cs typeface="Times New Roman"/>
                        </a:rPr>
                        <a:t>AC</a:t>
                      </a:r>
                      <a:r>
                        <a:rPr lang="zh-CN" sz="1200" kern="100" dirty="0" smtClean="0">
                          <a:latin typeface="Times New Roman"/>
                          <a:ea typeface="宋体"/>
                          <a:cs typeface="Times New Roman"/>
                        </a:rPr>
                        <a:t>电源</a:t>
                      </a:r>
                      <a:r>
                        <a:rPr lang="zh-CN" sz="1200" kern="100" dirty="0">
                          <a:latin typeface="Times New Roman"/>
                          <a:ea typeface="宋体"/>
                          <a:cs typeface="Times New Roman"/>
                        </a:rPr>
                        <a:t>端口</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200" kern="100" dirty="0" smtClean="0">
                          <a:latin typeface="Calibri"/>
                          <a:ea typeface="宋体"/>
                          <a:cs typeface="Times New Roman"/>
                        </a:rPr>
                        <a:t>线</a:t>
                      </a:r>
                      <a:r>
                        <a:rPr lang="en-US" altLang="zh-CN" sz="1200" kern="100" dirty="0" smtClean="0">
                          <a:latin typeface="Calibri"/>
                          <a:ea typeface="宋体"/>
                          <a:cs typeface="Times New Roman"/>
                        </a:rPr>
                        <a:t>—</a:t>
                      </a:r>
                      <a:r>
                        <a:rPr lang="zh-CN" altLang="en-US" sz="1200" kern="100" dirty="0" smtClean="0">
                          <a:latin typeface="Calibri"/>
                          <a:ea typeface="宋体"/>
                          <a:cs typeface="Times New Roman"/>
                        </a:rPr>
                        <a:t>地</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a:latin typeface="Times New Roman"/>
                          <a:ea typeface="宋体"/>
                          <a:cs typeface="Times New Roman"/>
                        </a:rPr>
                        <a:t>±</a:t>
                      </a:r>
                      <a:r>
                        <a:rPr lang="en-US" sz="1200" kern="100" dirty="0">
                          <a:latin typeface="Times New Roman"/>
                          <a:ea typeface="宋体"/>
                          <a:cs typeface="Times New Roman"/>
                        </a:rPr>
                        <a:t>2kV</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200" kern="100" dirty="0" smtClean="0">
                          <a:latin typeface="Calibri"/>
                          <a:ea typeface="宋体"/>
                          <a:cs typeface="Times New Roman"/>
                        </a:rPr>
                        <a:t>0°</a:t>
                      </a:r>
                      <a:r>
                        <a:rPr lang="zh-CN" altLang="en-US" sz="1200" kern="100" dirty="0" smtClean="0">
                          <a:latin typeface="Calibri"/>
                          <a:ea typeface="宋体"/>
                          <a:cs typeface="Times New Roman"/>
                        </a:rPr>
                        <a:t>，</a:t>
                      </a:r>
                      <a:r>
                        <a:rPr lang="en-US" altLang="zh-CN" sz="1200" kern="100" dirty="0" smtClean="0">
                          <a:latin typeface="Calibri"/>
                          <a:ea typeface="宋体"/>
                          <a:cs typeface="Times New Roman"/>
                        </a:rPr>
                        <a:t>90°</a:t>
                      </a:r>
                    </a:p>
                    <a:p>
                      <a:pPr algn="ctr">
                        <a:spcAft>
                          <a:spcPts val="0"/>
                        </a:spcAft>
                      </a:pPr>
                      <a:r>
                        <a:rPr lang="en-US" altLang="zh-CN" sz="1200" kern="100" dirty="0" smtClean="0">
                          <a:latin typeface="Calibri"/>
                          <a:ea typeface="宋体"/>
                          <a:cs typeface="Times New Roman"/>
                        </a:rPr>
                        <a:t>180°</a:t>
                      </a:r>
                      <a:r>
                        <a:rPr lang="zh-CN" altLang="en-US" sz="1200" kern="100" dirty="0" smtClean="0">
                          <a:latin typeface="Calibri"/>
                          <a:ea typeface="宋体"/>
                          <a:cs typeface="Times New Roman"/>
                        </a:rPr>
                        <a:t>，</a:t>
                      </a:r>
                      <a:r>
                        <a:rPr lang="en-US" altLang="zh-CN" sz="1200" kern="100" dirty="0" smtClean="0">
                          <a:latin typeface="Calibri"/>
                          <a:ea typeface="宋体"/>
                          <a:cs typeface="Times New Roman"/>
                        </a:rPr>
                        <a:t>270°</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smtClean="0">
                          <a:latin typeface="Times New Roman"/>
                          <a:ea typeface="宋体"/>
                          <a:cs typeface="Times New Roman"/>
                        </a:rPr>
                        <a:t>5</a:t>
                      </a:r>
                      <a:r>
                        <a:rPr lang="zh-CN" altLang="en-US" sz="1200" kern="100" dirty="0" smtClean="0">
                          <a:latin typeface="Times New Roman"/>
                          <a:ea typeface="宋体"/>
                          <a:cs typeface="Times New Roman"/>
                        </a:rPr>
                        <a:t>次</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latin typeface="Times New Roman"/>
                          <a:ea typeface="宋体"/>
                          <a:cs typeface="Times New Roman"/>
                        </a:rPr>
                        <a:t>1min</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latin typeface="Times New Roman"/>
                          <a:ea typeface="宋体"/>
                          <a:cs typeface="Times New Roman"/>
                        </a:rPr>
                        <a:t>A</a:t>
                      </a:r>
                      <a:r>
                        <a:rPr lang="zh-CN" sz="1200" kern="100" dirty="0">
                          <a:latin typeface="Times New Roman"/>
                          <a:ea typeface="宋体"/>
                          <a:cs typeface="Times New Roman"/>
                        </a:rPr>
                        <a:t>级</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1478">
                <a:tc>
                  <a:txBody>
                    <a:bodyPr/>
                    <a:lstStyle/>
                    <a:p>
                      <a:pPr algn="ctr">
                        <a:spcAft>
                          <a:spcPts val="0"/>
                        </a:spcAft>
                      </a:pPr>
                      <a:r>
                        <a:rPr lang="en-US" altLang="zh-CN" sz="1200" kern="100" dirty="0" smtClean="0">
                          <a:latin typeface="Times New Roman"/>
                          <a:ea typeface="宋体"/>
                          <a:cs typeface="Times New Roman"/>
                        </a:rPr>
                        <a:t>AC</a:t>
                      </a:r>
                      <a:r>
                        <a:rPr lang="zh-CN" sz="1200" kern="100" dirty="0" smtClean="0">
                          <a:latin typeface="Times New Roman"/>
                          <a:ea typeface="宋体"/>
                          <a:cs typeface="Times New Roman"/>
                        </a:rPr>
                        <a:t>电源</a:t>
                      </a:r>
                      <a:r>
                        <a:rPr lang="zh-CN" sz="1200" kern="100" dirty="0">
                          <a:latin typeface="Times New Roman"/>
                          <a:ea typeface="宋体"/>
                          <a:cs typeface="Times New Roman"/>
                        </a:rPr>
                        <a:t>端口</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200" kern="100" dirty="0" smtClean="0">
                          <a:latin typeface="Calibri"/>
                          <a:ea typeface="宋体"/>
                          <a:cs typeface="Times New Roman"/>
                        </a:rPr>
                        <a:t>线</a:t>
                      </a:r>
                      <a:r>
                        <a:rPr lang="en-US" altLang="zh-CN" sz="1200" kern="100" dirty="0" smtClean="0">
                          <a:latin typeface="Calibri"/>
                          <a:ea typeface="宋体"/>
                          <a:cs typeface="Times New Roman"/>
                        </a:rPr>
                        <a:t>—</a:t>
                      </a:r>
                      <a:r>
                        <a:rPr lang="zh-CN" altLang="en-US" sz="1200" kern="100" dirty="0" smtClean="0">
                          <a:latin typeface="Calibri"/>
                          <a:ea typeface="宋体"/>
                          <a:cs typeface="Times New Roman"/>
                        </a:rPr>
                        <a:t>线</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smtClean="0">
                          <a:latin typeface="Times New Roman"/>
                          <a:ea typeface="宋体"/>
                          <a:cs typeface="Times New Roman"/>
                        </a:rPr>
                        <a:t>±</a:t>
                      </a:r>
                      <a:r>
                        <a:rPr lang="en-US" sz="1200" kern="100" dirty="0" smtClean="0">
                          <a:latin typeface="Times New Roman"/>
                          <a:ea typeface="宋体"/>
                          <a:cs typeface="Times New Roman"/>
                        </a:rPr>
                        <a:t>1kV</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200" kern="100" dirty="0" smtClean="0">
                          <a:latin typeface="Calibri"/>
                          <a:ea typeface="+mn-ea"/>
                          <a:cs typeface="Times New Roman"/>
                        </a:rPr>
                        <a:t>0°</a:t>
                      </a:r>
                      <a:r>
                        <a:rPr lang="zh-CN" altLang="en-US" sz="1200" kern="100" dirty="0" smtClean="0">
                          <a:latin typeface="Calibri"/>
                          <a:ea typeface="+mn-ea"/>
                          <a:cs typeface="Times New Roman"/>
                        </a:rPr>
                        <a:t>，</a:t>
                      </a:r>
                      <a:r>
                        <a:rPr lang="en-US" altLang="zh-CN" sz="1200" kern="100" dirty="0" smtClean="0">
                          <a:latin typeface="Calibri"/>
                          <a:ea typeface="+mn-ea"/>
                          <a:cs typeface="Times New Roman"/>
                        </a:rPr>
                        <a:t>90°</a:t>
                      </a:r>
                    </a:p>
                    <a:p>
                      <a:pPr algn="ctr">
                        <a:spcAft>
                          <a:spcPts val="0"/>
                        </a:spcAft>
                      </a:pPr>
                      <a:r>
                        <a:rPr lang="en-US" altLang="zh-CN" sz="1200" kern="100" dirty="0" smtClean="0">
                          <a:latin typeface="Calibri"/>
                          <a:ea typeface="+mn-ea"/>
                          <a:cs typeface="Times New Roman"/>
                        </a:rPr>
                        <a:t>180°</a:t>
                      </a:r>
                      <a:r>
                        <a:rPr lang="zh-CN" altLang="en-US" sz="1200" kern="100" dirty="0" smtClean="0">
                          <a:latin typeface="Calibri"/>
                          <a:ea typeface="+mn-ea"/>
                          <a:cs typeface="Times New Roman"/>
                        </a:rPr>
                        <a:t>，</a:t>
                      </a:r>
                      <a:r>
                        <a:rPr lang="en-US" altLang="zh-CN" sz="1200" kern="100" dirty="0" smtClean="0">
                          <a:latin typeface="Calibri"/>
                          <a:ea typeface="+mn-ea"/>
                          <a:cs typeface="Times New Roman"/>
                        </a:rPr>
                        <a:t>270°</a:t>
                      </a:r>
                      <a:endParaRPr lang="zh-CN" altLang="en-US" sz="1200" kern="100" dirty="0">
                        <a:latin typeface="Calibri"/>
                        <a:ea typeface="+mn-ea"/>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smtClean="0">
                          <a:latin typeface="Times New Roman"/>
                          <a:ea typeface="宋体"/>
                          <a:cs typeface="Times New Roman"/>
                        </a:rPr>
                        <a:t>5</a:t>
                      </a:r>
                      <a:r>
                        <a:rPr lang="zh-CN" altLang="en-US" sz="1200" kern="100" dirty="0" smtClean="0">
                          <a:latin typeface="Times New Roman"/>
                          <a:ea typeface="宋体"/>
                          <a:cs typeface="Times New Roman"/>
                        </a:rPr>
                        <a:t>次</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latin typeface="Times New Roman"/>
                          <a:ea typeface="宋体"/>
                          <a:cs typeface="Times New Roman"/>
                        </a:rPr>
                        <a:t>1min</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latin typeface="Times New Roman"/>
                          <a:ea typeface="宋体"/>
                          <a:cs typeface="Times New Roman"/>
                        </a:rPr>
                        <a:t>A</a:t>
                      </a:r>
                      <a:r>
                        <a:rPr lang="zh-CN" sz="1200" kern="100" dirty="0">
                          <a:latin typeface="Times New Roman"/>
                          <a:ea typeface="宋体"/>
                          <a:cs typeface="Times New Roman"/>
                        </a:rPr>
                        <a:t>级</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1478">
                <a:tc>
                  <a:txBody>
                    <a:bodyPr/>
                    <a:lstStyle/>
                    <a:p>
                      <a:pPr algn="ctr">
                        <a:spcAft>
                          <a:spcPts val="0"/>
                        </a:spcAft>
                      </a:pPr>
                      <a:r>
                        <a:rPr lang="en-US" altLang="zh-CN" sz="1200" kern="100" dirty="0" smtClean="0">
                          <a:latin typeface="Calibri"/>
                          <a:ea typeface="宋体"/>
                          <a:cs typeface="Times New Roman"/>
                        </a:rPr>
                        <a:t>DC</a:t>
                      </a:r>
                      <a:r>
                        <a:rPr lang="zh-CN" altLang="en-US" sz="1200" kern="100" dirty="0" smtClean="0">
                          <a:latin typeface="Calibri"/>
                          <a:ea typeface="宋体"/>
                          <a:cs typeface="Times New Roman"/>
                        </a:rPr>
                        <a:t>电源端口</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200" kern="100" dirty="0" smtClean="0">
                          <a:latin typeface="Calibri"/>
                          <a:ea typeface="宋体"/>
                          <a:cs typeface="Times New Roman"/>
                        </a:rPr>
                        <a:t>线</a:t>
                      </a:r>
                      <a:r>
                        <a:rPr lang="en-US" altLang="zh-CN" sz="1200" kern="100" dirty="0" smtClean="0">
                          <a:latin typeface="Calibri"/>
                          <a:ea typeface="宋体"/>
                          <a:cs typeface="Times New Roman"/>
                        </a:rPr>
                        <a:t>—</a:t>
                      </a:r>
                      <a:r>
                        <a:rPr lang="zh-CN" altLang="en-US" sz="1200" kern="100" dirty="0" smtClean="0">
                          <a:latin typeface="Calibri"/>
                          <a:ea typeface="宋体"/>
                          <a:cs typeface="Times New Roman"/>
                        </a:rPr>
                        <a:t>地</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smtClean="0">
                          <a:latin typeface="Times New Roman"/>
                          <a:ea typeface="宋体"/>
                          <a:cs typeface="Times New Roman"/>
                        </a:rPr>
                        <a:t>±</a:t>
                      </a:r>
                      <a:r>
                        <a:rPr lang="en-US" altLang="zh-CN" sz="1200" kern="100" dirty="0" smtClean="0">
                          <a:latin typeface="Times New Roman"/>
                          <a:ea typeface="宋体"/>
                          <a:cs typeface="Times New Roman"/>
                        </a:rPr>
                        <a:t>0.5</a:t>
                      </a:r>
                      <a:r>
                        <a:rPr lang="en-US" sz="1200" kern="100" dirty="0" smtClean="0">
                          <a:latin typeface="Times New Roman"/>
                          <a:ea typeface="宋体"/>
                          <a:cs typeface="Times New Roman"/>
                        </a:rPr>
                        <a:t>kV</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200" kern="100" dirty="0" smtClean="0">
                          <a:latin typeface="Calibri"/>
                          <a:ea typeface="宋体"/>
                          <a:cs typeface="Times New Roman"/>
                        </a:rPr>
                        <a:t>——</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smtClean="0">
                          <a:latin typeface="Times New Roman"/>
                          <a:ea typeface="宋体"/>
                          <a:cs typeface="Times New Roman"/>
                        </a:rPr>
                        <a:t>5</a:t>
                      </a:r>
                      <a:r>
                        <a:rPr lang="zh-CN" altLang="en-US" sz="1200" kern="100" dirty="0" smtClean="0">
                          <a:latin typeface="Times New Roman"/>
                          <a:ea typeface="宋体"/>
                          <a:cs typeface="Times New Roman"/>
                        </a:rPr>
                        <a:t>次</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latin typeface="Times New Roman"/>
                          <a:ea typeface="宋体"/>
                          <a:cs typeface="Times New Roman"/>
                        </a:rPr>
                        <a:t>1min</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latin typeface="Times New Roman"/>
                          <a:ea typeface="宋体"/>
                          <a:cs typeface="Times New Roman"/>
                        </a:rPr>
                        <a:t>A</a:t>
                      </a:r>
                      <a:r>
                        <a:rPr lang="zh-CN" sz="1200" kern="100" dirty="0">
                          <a:latin typeface="Times New Roman"/>
                          <a:ea typeface="宋体"/>
                          <a:cs typeface="Times New Roman"/>
                        </a:rPr>
                        <a:t>级</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14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00" dirty="0" smtClean="0">
                          <a:latin typeface="Calibri"/>
                          <a:ea typeface="+mn-ea"/>
                          <a:cs typeface="Times New Roman"/>
                        </a:rPr>
                        <a:t>DC</a:t>
                      </a:r>
                      <a:r>
                        <a:rPr lang="zh-CN" altLang="en-US" sz="1200" kern="100" dirty="0" smtClean="0">
                          <a:latin typeface="Calibri"/>
                          <a:ea typeface="+mn-ea"/>
                          <a:cs typeface="Times New Roman"/>
                        </a:rPr>
                        <a:t>电源端口</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200" kern="100" dirty="0" smtClean="0">
                          <a:latin typeface="Calibri"/>
                          <a:ea typeface="宋体"/>
                          <a:cs typeface="Times New Roman"/>
                        </a:rPr>
                        <a:t>线</a:t>
                      </a:r>
                      <a:r>
                        <a:rPr lang="en-US" altLang="zh-CN" sz="1200" kern="100" dirty="0" smtClean="0">
                          <a:latin typeface="Calibri"/>
                          <a:ea typeface="宋体"/>
                          <a:cs typeface="Times New Roman"/>
                        </a:rPr>
                        <a:t>—</a:t>
                      </a:r>
                      <a:r>
                        <a:rPr lang="zh-CN" altLang="en-US" sz="1200" kern="100" dirty="0" smtClean="0">
                          <a:latin typeface="Calibri"/>
                          <a:ea typeface="宋体"/>
                          <a:cs typeface="Times New Roman"/>
                        </a:rPr>
                        <a:t>线</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dirty="0" smtClean="0">
                          <a:latin typeface="Times New Roman"/>
                          <a:ea typeface="宋体"/>
                          <a:cs typeface="Times New Roman"/>
                        </a:rPr>
                        <a:t>±</a:t>
                      </a:r>
                      <a:r>
                        <a:rPr lang="en-US" sz="1200" kern="100" dirty="0" smtClean="0">
                          <a:latin typeface="Times New Roman"/>
                          <a:ea typeface="宋体"/>
                          <a:cs typeface="Times New Roman"/>
                        </a:rPr>
                        <a:t>0.5kV</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00" dirty="0" smtClean="0">
                          <a:latin typeface="Calibri"/>
                          <a:ea typeface="+mn-ea"/>
                          <a:cs typeface="Times New Roman"/>
                        </a:rPr>
                        <a:t>——</a:t>
                      </a:r>
                      <a:endParaRPr lang="zh-CN" altLang="en-US" sz="1200" kern="100" dirty="0" smtClean="0">
                        <a:latin typeface="Calibri"/>
                        <a:ea typeface="+mn-ea"/>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smtClean="0">
                          <a:latin typeface="Times New Roman"/>
                          <a:ea typeface="宋体"/>
                          <a:cs typeface="Times New Roman"/>
                        </a:rPr>
                        <a:t>5</a:t>
                      </a:r>
                      <a:r>
                        <a:rPr lang="zh-CN" altLang="en-US" sz="1200" kern="100" dirty="0" smtClean="0">
                          <a:latin typeface="Times New Roman"/>
                          <a:ea typeface="宋体"/>
                          <a:cs typeface="Times New Roman"/>
                        </a:rPr>
                        <a:t>次</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latin typeface="Times New Roman"/>
                          <a:ea typeface="宋体"/>
                          <a:cs typeface="Times New Roman"/>
                        </a:rPr>
                        <a:t>1min</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dirty="0">
                          <a:latin typeface="Times New Roman"/>
                          <a:ea typeface="宋体"/>
                          <a:cs typeface="Times New Roman"/>
                        </a:rPr>
                        <a:t>A</a:t>
                      </a:r>
                      <a:r>
                        <a:rPr lang="zh-CN" sz="1200" kern="100" dirty="0">
                          <a:latin typeface="Times New Roman"/>
                          <a:ea typeface="宋体"/>
                          <a:cs typeface="Times New Roman"/>
                        </a:rPr>
                        <a:t>级</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0034" y="1142984"/>
            <a:ext cx="7286676" cy="2197525"/>
          </a:xfrm>
          <a:prstGeom prst="rect">
            <a:avLst/>
          </a:prstGeom>
        </p:spPr>
        <p:txBody>
          <a:bodyPr wrap="square">
            <a:spAutoFit/>
          </a:bodyPr>
          <a:lstStyle/>
          <a:p>
            <a:r>
              <a:rPr lang="zh-CN" altLang="en-US" dirty="0" smtClean="0">
                <a:solidFill>
                  <a:srgbClr val="000000"/>
                </a:solidFill>
                <a:latin typeface="Times New Roman" pitchFamily="18" charset="0"/>
                <a:sym typeface="Times New Roman" pitchFamily="18" charset="0"/>
              </a:rPr>
              <a:t>★ 性能判据：</a:t>
            </a:r>
            <a:endParaRPr lang="en-US" altLang="zh-CN"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sym typeface="Arial" pitchFamily="34" charset="0"/>
              </a:rPr>
              <a:t>     ●</a:t>
            </a:r>
            <a:r>
              <a:rPr lang="en-US" altLang="zh-CN" dirty="0" smtClean="0">
                <a:solidFill>
                  <a:srgbClr val="000000"/>
                </a:solidFill>
                <a:sym typeface="Arial" pitchFamily="34" charset="0"/>
              </a:rPr>
              <a:t>A</a:t>
            </a:r>
            <a:r>
              <a:rPr lang="zh-CN" altLang="en-US" dirty="0" smtClean="0">
                <a:solidFill>
                  <a:srgbClr val="000000"/>
                </a:solidFill>
                <a:sym typeface="Arial" pitchFamily="34" charset="0"/>
              </a:rPr>
              <a:t>级：</a:t>
            </a:r>
            <a:r>
              <a:rPr lang="zh-CN" altLang="en-US" dirty="0" smtClean="0"/>
              <a:t>在制造商、委托方或购买方规定的限值内性能正常</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pPr>
              <a:lnSpc>
                <a:spcPct val="120000"/>
              </a:lnSpc>
            </a:pPr>
            <a:r>
              <a:rPr lang="en-US" dirty="0" smtClean="0">
                <a:solidFill>
                  <a:srgbClr val="000000"/>
                </a:solidFill>
                <a:sym typeface="Arial" pitchFamily="34" charset="0"/>
              </a:rPr>
              <a:t>     </a:t>
            </a:r>
            <a:r>
              <a:rPr lang="zh-CN" altLang="en-US" dirty="0" smtClean="0">
                <a:solidFill>
                  <a:srgbClr val="000000"/>
                </a:solidFill>
                <a:sym typeface="Arial" pitchFamily="34" charset="0"/>
              </a:rPr>
              <a:t>●</a:t>
            </a:r>
            <a:r>
              <a:rPr lang="en-US" altLang="zh-CN" dirty="0" smtClean="0">
                <a:solidFill>
                  <a:srgbClr val="000000"/>
                </a:solidFill>
                <a:sym typeface="Arial" pitchFamily="34" charset="0"/>
              </a:rPr>
              <a:t>B</a:t>
            </a:r>
            <a:r>
              <a:rPr lang="zh-CN" altLang="en-US" dirty="0" smtClean="0">
                <a:solidFill>
                  <a:srgbClr val="000000"/>
                </a:solidFill>
                <a:sym typeface="Arial" pitchFamily="34" charset="0"/>
              </a:rPr>
              <a:t>级：</a:t>
            </a:r>
            <a:r>
              <a:rPr lang="zh-CN" altLang="en-US" dirty="0" smtClean="0"/>
              <a:t>功能或性能暂时丧失或降低，但在骚扰停止后能自行恢复，不需要操作者干预</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r>
              <a:rPr lang="en-US" dirty="0" smtClean="0">
                <a:solidFill>
                  <a:srgbClr val="000000"/>
                </a:solidFill>
                <a:sym typeface="Arial" pitchFamily="34" charset="0"/>
              </a:rPr>
              <a:t>     </a:t>
            </a:r>
            <a:r>
              <a:rPr lang="zh-CN" altLang="en-US" dirty="0" smtClean="0">
                <a:solidFill>
                  <a:srgbClr val="000000"/>
                </a:solidFill>
                <a:sym typeface="Arial" pitchFamily="34" charset="0"/>
              </a:rPr>
              <a:t>●</a:t>
            </a:r>
            <a:r>
              <a:rPr lang="en-US" altLang="zh-CN" dirty="0" smtClean="0">
                <a:solidFill>
                  <a:srgbClr val="000000"/>
                </a:solidFill>
                <a:sym typeface="Arial" pitchFamily="34" charset="0"/>
              </a:rPr>
              <a:t>C</a:t>
            </a:r>
            <a:r>
              <a:rPr lang="zh-CN" altLang="en-US" dirty="0" smtClean="0">
                <a:solidFill>
                  <a:srgbClr val="000000"/>
                </a:solidFill>
                <a:sym typeface="Arial" pitchFamily="34" charset="0"/>
              </a:rPr>
              <a:t>级：</a:t>
            </a:r>
            <a:r>
              <a:rPr lang="zh-CN" altLang="en-US" dirty="0" smtClean="0"/>
              <a:t>功能或性能暂时丧失或降低，但需操作人员干预才能恢复</a:t>
            </a:r>
          </a:p>
          <a:p>
            <a:r>
              <a:rPr lang="en-US" dirty="0" smtClean="0">
                <a:solidFill>
                  <a:srgbClr val="000000"/>
                </a:solidFill>
                <a:sym typeface="Arial" pitchFamily="34" charset="0"/>
              </a:rPr>
              <a:t>     </a:t>
            </a:r>
            <a:r>
              <a:rPr lang="zh-CN" altLang="en-US" dirty="0" smtClean="0">
                <a:solidFill>
                  <a:srgbClr val="000000"/>
                </a:solidFill>
                <a:sym typeface="Arial" pitchFamily="34" charset="0"/>
              </a:rPr>
              <a:t>●</a:t>
            </a:r>
            <a:r>
              <a:rPr lang="en-US" altLang="zh-CN" dirty="0" smtClean="0">
                <a:solidFill>
                  <a:srgbClr val="000000"/>
                </a:solidFill>
                <a:sym typeface="Arial" pitchFamily="34" charset="0"/>
              </a:rPr>
              <a:t>D</a:t>
            </a:r>
            <a:r>
              <a:rPr lang="zh-CN" altLang="en-US" dirty="0" smtClean="0">
                <a:solidFill>
                  <a:srgbClr val="000000"/>
                </a:solidFill>
                <a:sym typeface="Arial" pitchFamily="34" charset="0"/>
              </a:rPr>
              <a:t>级：</a:t>
            </a:r>
            <a:r>
              <a:rPr lang="zh-CN" altLang="en-US" dirty="0" smtClean="0"/>
              <a:t>因设备硬件或软件损坏，或数据丢失而造成不能恢复的功能丧失或性能降低。</a:t>
            </a:r>
            <a:endParaRPr lang="zh-CN" altLang="en-US" dirty="0"/>
          </a:p>
        </p:txBody>
      </p:sp>
      <p:sp>
        <p:nvSpPr>
          <p:cNvPr id="3" name="矩形 2"/>
          <p:cNvSpPr/>
          <p:nvPr/>
        </p:nvSpPr>
        <p:spPr>
          <a:xfrm>
            <a:off x="500034" y="3286124"/>
            <a:ext cx="4108817" cy="369332"/>
          </a:xfrm>
          <a:prstGeom prst="rect">
            <a:avLst/>
          </a:prstGeom>
        </p:spPr>
        <p:txBody>
          <a:bodyPr wrap="none">
            <a:spAutoFit/>
          </a:bodyPr>
          <a:lstStyle/>
          <a:p>
            <a:r>
              <a:rPr lang="zh-CN" altLang="en-US" dirty="0" smtClean="0">
                <a:solidFill>
                  <a:srgbClr val="000000"/>
                </a:solidFill>
                <a:latin typeface="Times New Roman" pitchFamily="18" charset="0"/>
                <a:sym typeface="Times New Roman" pitchFamily="18" charset="0"/>
              </a:rPr>
              <a:t>★</a:t>
            </a:r>
            <a:r>
              <a:rPr lang="zh-CN" altLang="en-US" dirty="0" smtClean="0">
                <a:solidFill>
                  <a:srgbClr val="000000"/>
                </a:solidFill>
                <a:latin typeface="Times New Roman" pitchFamily="18" charset="0"/>
                <a:sym typeface="Arial" pitchFamily="34" charset="0"/>
              </a:rPr>
              <a:t>零部件</a:t>
            </a:r>
            <a:r>
              <a:rPr lang="zh-CN" altLang="en-US" dirty="0" smtClean="0">
                <a:solidFill>
                  <a:srgbClr val="000000"/>
                </a:solidFill>
                <a:sym typeface="Arial" pitchFamily="34" charset="0"/>
              </a:rPr>
              <a:t>基本</a:t>
            </a:r>
            <a:r>
              <a:rPr lang="zh-CN" altLang="en-US" dirty="0">
                <a:solidFill>
                  <a:srgbClr val="000000"/>
                </a:solidFill>
                <a:sym typeface="Arial" pitchFamily="34" charset="0"/>
              </a:rPr>
              <a:t>试验</a:t>
            </a:r>
            <a:r>
              <a:rPr lang="zh-CN" altLang="en-US" dirty="0" smtClean="0">
                <a:solidFill>
                  <a:srgbClr val="000000"/>
                </a:solidFill>
                <a:sym typeface="Arial" pitchFamily="34" charset="0"/>
              </a:rPr>
              <a:t>条件</a:t>
            </a:r>
            <a:r>
              <a:rPr lang="zh-CN" altLang="en-US" dirty="0" smtClean="0">
                <a:solidFill>
                  <a:srgbClr val="000000"/>
                </a:solidFill>
                <a:latin typeface="Times New Roman" pitchFamily="18" charset="0"/>
                <a:sym typeface="Times New Roman" pitchFamily="18" charset="0"/>
              </a:rPr>
              <a:t>及失效判定准则</a:t>
            </a:r>
            <a:endParaRPr lang="zh-CN" altLang="en-US" dirty="0"/>
          </a:p>
        </p:txBody>
      </p:sp>
      <p:graphicFrame>
        <p:nvGraphicFramePr>
          <p:cNvPr id="4" name="表格 6"/>
          <p:cNvGraphicFramePr>
            <a:graphicFrameLocks noGrp="1"/>
          </p:cNvGraphicFramePr>
          <p:nvPr/>
        </p:nvGraphicFramePr>
        <p:xfrm>
          <a:off x="785786" y="3714752"/>
          <a:ext cx="7572375" cy="1928826"/>
        </p:xfrm>
        <a:graphic>
          <a:graphicData uri="http://schemas.openxmlformats.org/drawingml/2006/table">
            <a:tbl>
              <a:tblPr/>
              <a:tblGrid>
                <a:gridCol w="3786188"/>
                <a:gridCol w="3786187"/>
              </a:tblGrid>
              <a:tr h="459246">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零部件充电模式</a:t>
                      </a: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试验条件</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失效判定</a:t>
                      </a: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准则</a:t>
                      </a:r>
                      <a:endParaRPr kumimoji="0" 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r h="1469580">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pitchFamily="34" charset="0"/>
                          <a:ea typeface="宋体" pitchFamily="2" charset="-122"/>
                          <a:sym typeface="Arial" pitchFamily="34" charset="0"/>
                        </a:rPr>
                        <a:t>        零部件处于充电模式。整个测试过程中，电池包的电量（</a:t>
                      </a:r>
                      <a:r>
                        <a:rPr kumimoji="0" lang="en-US" alt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rPr>
                        <a:t>SOC</a:t>
                      </a:r>
                      <a:r>
                        <a:rPr kumimoji="0" lang="zh-CN" altLang="en-US" sz="1200" b="0" i="0" u="none" strike="noStrike" cap="none" normalizeH="0" baseline="0" dirty="0" smtClean="0">
                          <a:ln>
                            <a:noFill/>
                          </a:ln>
                          <a:solidFill>
                            <a:schemeClr val="tx1"/>
                          </a:solidFill>
                          <a:effectLst/>
                          <a:latin typeface="Arial" pitchFamily="34" charset="0"/>
                          <a:ea typeface="宋体" pitchFamily="2" charset="-122"/>
                          <a:sym typeface="Arial" pitchFamily="34" charset="0"/>
                        </a:rPr>
                        <a:t>）保持在最大电量的</a:t>
                      </a:r>
                      <a:r>
                        <a:rPr kumimoji="0" lang="en-US" alt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rPr>
                        <a:t>20%-80%.</a:t>
                      </a:r>
                      <a:r>
                        <a:rPr kumimoji="0" lang="zh-CN" altLang="en-US" sz="1200" b="0" i="0" u="none" strike="noStrike" cap="none" normalizeH="0" baseline="0" dirty="0" smtClean="0">
                          <a:ln>
                            <a:noFill/>
                          </a:ln>
                          <a:solidFill>
                            <a:schemeClr val="tx1"/>
                          </a:solidFill>
                          <a:effectLst/>
                          <a:latin typeface="Arial" pitchFamily="34" charset="0"/>
                          <a:ea typeface="宋体" pitchFamily="2" charset="-122"/>
                          <a:sym typeface="Arial" pitchFamily="34" charset="0"/>
                        </a:rPr>
                        <a:t>（这可能导致测试分为多个时间段，在下一个测试时间段开始之前，需对车辆电池包放电，以满足此要求）</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p>
                      <a:pPr marL="0" marR="0" lvl="0" indent="0" algn="l" defTabSz="0" rtl="0" eaLnBrk="1" fontAlgn="base" latinLnBrk="0" hangingPunct="1">
                        <a:lnSpc>
                          <a:spcPct val="100000"/>
                        </a:lnSpc>
                        <a:spcBef>
                          <a:spcPct val="0"/>
                        </a:spcBef>
                        <a:spcAft>
                          <a:spcPct val="0"/>
                        </a:spcAft>
                        <a:buClrTx/>
                        <a:buSzTx/>
                        <a:buFontTx/>
                        <a:buNone/>
                        <a:tabLst/>
                      </a:pPr>
                      <a:r>
                        <a:rPr lang="zh-CN" altLang="en-US" sz="1200" dirty="0" smtClean="0">
                          <a:solidFill>
                            <a:srgbClr val="000000"/>
                          </a:solidFill>
                          <a:sym typeface="Arial" pitchFamily="34" charset="0"/>
                        </a:rPr>
                        <a:t>       若电流消耗可调，则电流消耗至少调至额定值的</a:t>
                      </a:r>
                      <a:r>
                        <a:rPr lang="en-US" altLang="zh-CN" sz="1200" dirty="0" smtClean="0">
                          <a:solidFill>
                            <a:srgbClr val="000000"/>
                          </a:solidFill>
                          <a:sym typeface="Arial" pitchFamily="34" charset="0"/>
                        </a:rPr>
                        <a:t>20%</a:t>
                      </a:r>
                      <a:r>
                        <a:rPr lang="zh-CN" altLang="en-US" sz="1200" dirty="0" smtClean="0">
                          <a:solidFill>
                            <a:srgbClr val="000000"/>
                          </a:solidFill>
                          <a:sym typeface="Arial" pitchFamily="34" charset="0"/>
                        </a:rPr>
                        <a:t>。</a:t>
                      </a:r>
                      <a:endParaRPr kumimoji="0" lang="zh-CN" altLang="en-US" sz="1200" b="0" i="0" u="none" strike="noStrike" cap="none" normalizeH="0" baseline="0" dirty="0" smtClean="0">
                        <a:ln>
                          <a:noFill/>
                        </a:ln>
                        <a:solidFill>
                          <a:schemeClr val="tx1"/>
                        </a:solidFill>
                        <a:effectLst/>
                        <a:latin typeface="Arial" pitchFamily="34" charset="0"/>
                        <a:ea typeface="宋体" pitchFamily="2" charset="-122"/>
                        <a:sym typeface="Arial" pitchFamily="34" charset="0"/>
                      </a:endParaRP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不正确的充电条件。（如过电流、过电压等</a:t>
                      </a:r>
                      <a:r>
                        <a:rPr kumimoji="0" lang="en-US" altLang="zh-CN"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a:t>
                      </a:r>
                      <a:r>
                        <a:rPr kumimoji="0" lang="zh-CN" altLang="en-US" sz="1200" b="0" i="0" u="none" strike="noStrike" cap="none" normalizeH="0" baseline="0" dirty="0" smtClean="0">
                          <a:ln>
                            <a:noFill/>
                          </a:ln>
                          <a:solidFill>
                            <a:srgbClr val="000000"/>
                          </a:solidFill>
                          <a:effectLst/>
                          <a:latin typeface="Times New Roman" pitchFamily="18" charset="0"/>
                          <a:ea typeface="宋体" pitchFamily="2" charset="-122"/>
                          <a:sym typeface="Times New Roman" pitchFamily="18" charset="0"/>
                        </a:rPr>
                        <a:t>）</a:t>
                      </a:r>
                    </a:p>
                  </a:txBody>
                  <a:tcPr marL="40951" marR="40951" marT="0" marB="0" anchor="ctr" horzOverflow="overflow">
                    <a:lnL w="12700" cap="flat" cmpd="sng" algn="ctr">
                      <a:solidFill>
                        <a:srgbClr val="000000"/>
                      </a:solidFill>
                      <a:prstDash val="solid"/>
                      <a:bevel/>
                      <a:headEnd type="none" w="med" len="med"/>
                      <a:tailEnd type="none" w="med" len="med"/>
                    </a:lnL>
                    <a:lnR w="12700" cap="flat" cmpd="sng" algn="ctr">
                      <a:solidFill>
                        <a:srgbClr val="000000"/>
                      </a:solidFill>
                      <a:prstDash val="solid"/>
                      <a:bevel/>
                      <a:headEnd type="none" w="med" len="med"/>
                      <a:tailEnd type="none" w="med" len="med"/>
                    </a:lnR>
                    <a:lnT w="12700" cap="flat" cmpd="sng" algn="ctr">
                      <a:solidFill>
                        <a:srgbClr val="000000"/>
                      </a:solidFill>
                      <a:prstDash val="solid"/>
                      <a:bevel/>
                      <a:headEnd type="none" w="med" len="med"/>
                      <a:tailEnd type="none" w="med" len="med"/>
                    </a:lnT>
                    <a:lnB w="12700" cap="flat" cmpd="sng" algn="ctr">
                      <a:solidFill>
                        <a:srgbClr val="000000"/>
                      </a:solidFill>
                      <a:prstDash val="solid"/>
                      <a:bevel/>
                      <a:headEnd type="none" w="med" len="med"/>
                      <a:tailEnd type="none" w="med" len="med"/>
                    </a:lnB>
                    <a:lnTlToBr>
                      <a:noFill/>
                    </a:lnTlToBr>
                    <a:lnBlToTr>
                      <a:noFill/>
                    </a:lnBlToTr>
                    <a:noFill/>
                  </a:tcPr>
                </a:tc>
              </a:tr>
            </a:tbl>
          </a:graphicData>
        </a:graphic>
      </p:graphicFrame>
      <p:sp>
        <p:nvSpPr>
          <p:cNvPr id="6"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b="1" kern="1200" dirty="0" smtClean="0">
                <a:solidFill>
                  <a:srgbClr val="000000"/>
                </a:solidFill>
                <a:latin typeface="Times New Roman" pitchFamily="18" charset="0"/>
                <a:ea typeface="黑体" pitchFamily="49" charset="-122"/>
                <a:sym typeface="Times New Roman" pitchFamily="18" charset="0"/>
              </a:rPr>
              <a:t>浪涌抗扰度</a:t>
            </a:r>
            <a:endParaRPr lang="zh-CN" altLang="en-US" sz="2000" kern="1200" dirty="0" smtClean="0">
              <a:solidFill>
                <a:schemeClr val="tx1"/>
              </a:solidFill>
              <a:latin typeface="Calibri" pitchFamily="34" charset="0"/>
              <a:ea typeface="黑体" pitchFamily="49" charset="-122"/>
              <a:cs typeface="+mn-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7" name="Picture 3"/>
          <p:cNvPicPr>
            <a:picLocks noChangeAspect="1" noChangeArrowheads="1"/>
          </p:cNvPicPr>
          <p:nvPr/>
        </p:nvPicPr>
        <p:blipFill>
          <a:blip r:embed="rId2"/>
          <a:srcRect/>
          <a:stretch>
            <a:fillRect/>
          </a:stretch>
        </p:blipFill>
        <p:spPr bwMode="auto">
          <a:xfrm>
            <a:off x="1571604" y="4429132"/>
            <a:ext cx="6610333" cy="1922500"/>
          </a:xfrm>
          <a:prstGeom prst="rect">
            <a:avLst/>
          </a:prstGeom>
          <a:noFill/>
          <a:ln w="9525">
            <a:noFill/>
            <a:miter lim="800000"/>
            <a:headEnd/>
            <a:tailEnd/>
          </a:ln>
          <a:effectLst/>
        </p:spPr>
      </p:pic>
      <p:pic>
        <p:nvPicPr>
          <p:cNvPr id="98306" name="Picture 2"/>
          <p:cNvPicPr>
            <a:picLocks noChangeAspect="1" noChangeArrowheads="1"/>
          </p:cNvPicPr>
          <p:nvPr/>
        </p:nvPicPr>
        <p:blipFill>
          <a:blip r:embed="rId3"/>
          <a:srcRect/>
          <a:stretch>
            <a:fillRect/>
          </a:stretch>
        </p:blipFill>
        <p:spPr bwMode="auto">
          <a:xfrm>
            <a:off x="1643042" y="2500306"/>
            <a:ext cx="6572296" cy="1870686"/>
          </a:xfrm>
          <a:prstGeom prst="rect">
            <a:avLst/>
          </a:prstGeom>
          <a:noFill/>
          <a:ln w="9525">
            <a:noFill/>
            <a:miter lim="800000"/>
            <a:headEnd/>
            <a:tailEnd/>
          </a:ln>
          <a:effectLst/>
        </p:spPr>
      </p:pic>
      <p:sp>
        <p:nvSpPr>
          <p:cNvPr id="2"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b="1" kern="1200" dirty="0" smtClean="0">
                <a:solidFill>
                  <a:srgbClr val="000000"/>
                </a:solidFill>
                <a:latin typeface="Times New Roman" pitchFamily="18" charset="0"/>
                <a:ea typeface="黑体" pitchFamily="49" charset="-122"/>
                <a:sym typeface="Times New Roman" pitchFamily="18" charset="0"/>
              </a:rPr>
              <a:t>浪涌抗扰度</a:t>
            </a:r>
            <a:endParaRPr lang="zh-CN" altLang="en-US" sz="2000" kern="1200" dirty="0" smtClean="0">
              <a:solidFill>
                <a:schemeClr val="tx1"/>
              </a:solidFill>
              <a:latin typeface="Calibri" pitchFamily="34" charset="0"/>
              <a:ea typeface="黑体" pitchFamily="49" charset="-122"/>
              <a:cs typeface="+mn-cs"/>
            </a:endParaRPr>
          </a:p>
        </p:txBody>
      </p:sp>
      <p:sp>
        <p:nvSpPr>
          <p:cNvPr id="5" name="矩形 4"/>
          <p:cNvSpPr/>
          <p:nvPr/>
        </p:nvSpPr>
        <p:spPr>
          <a:xfrm>
            <a:off x="500034" y="1214422"/>
            <a:ext cx="8358246" cy="1366528"/>
          </a:xfrm>
          <a:prstGeom prst="rect">
            <a:avLst/>
          </a:prstGeom>
        </p:spPr>
        <p:txBody>
          <a:bodyPr wrap="square">
            <a:spAutoFit/>
          </a:bodyPr>
          <a:lstStyle/>
          <a:p>
            <a:r>
              <a:rPr lang="zh-CN" altLang="en-US" dirty="0">
                <a:solidFill>
                  <a:srgbClr val="000000"/>
                </a:solidFill>
                <a:latin typeface="Times New Roman" pitchFamily="18" charset="0"/>
                <a:sym typeface="Times New Roman" pitchFamily="18" charset="0"/>
              </a:rPr>
              <a:t>★ </a:t>
            </a:r>
            <a:r>
              <a:rPr lang="zh-CN" altLang="en-US" dirty="0" smtClean="0">
                <a:solidFill>
                  <a:srgbClr val="000000"/>
                </a:solidFill>
                <a:latin typeface="Times New Roman" pitchFamily="18" charset="0"/>
                <a:sym typeface="Times New Roman" pitchFamily="18" charset="0"/>
              </a:rPr>
              <a:t>试验布置要求</a:t>
            </a:r>
            <a:endParaRPr lang="en-US" altLang="zh-CN" dirty="0" smtClean="0">
              <a:solidFill>
                <a:srgbClr val="000000"/>
              </a:solidFill>
              <a:latin typeface="Times New Roman" pitchFamily="18" charset="0"/>
              <a:sym typeface="Times New Roman" pitchFamily="18" charset="0"/>
            </a:endParaRPr>
          </a:p>
          <a:p>
            <a:pPr>
              <a:lnSpc>
                <a:spcPct val="120000"/>
              </a:lnSpc>
            </a:pPr>
            <a:r>
              <a:rPr lang="zh-CN" altLang="en-US" dirty="0" smtClean="0">
                <a:solidFill>
                  <a:srgbClr val="000000"/>
                </a:solidFill>
                <a:sym typeface="Arial" pitchFamily="34" charset="0"/>
              </a:rPr>
              <a:t>     ●</a:t>
            </a:r>
            <a:r>
              <a:rPr lang="en-US" altLang="zh-CN" dirty="0" smtClean="0">
                <a:solidFill>
                  <a:srgbClr val="000000"/>
                </a:solidFill>
                <a:sym typeface="Arial" pitchFamily="34" charset="0"/>
              </a:rPr>
              <a:t>Surge</a:t>
            </a:r>
            <a:r>
              <a:rPr lang="zh-CN" altLang="en-US" dirty="0" smtClean="0">
                <a:solidFill>
                  <a:srgbClr val="000000"/>
                </a:solidFill>
                <a:sym typeface="Arial" pitchFamily="34" charset="0"/>
              </a:rPr>
              <a:t>发生器与零部件之间的线束最大长度为</a:t>
            </a:r>
            <a:r>
              <a:rPr lang="en-US" altLang="zh-CN" dirty="0" smtClean="0">
                <a:solidFill>
                  <a:srgbClr val="000000"/>
                </a:solidFill>
                <a:sym typeface="Arial" pitchFamily="34" charset="0"/>
              </a:rPr>
              <a:t>2m</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●若充电线束长于</a:t>
            </a:r>
            <a:r>
              <a:rPr lang="en-US" altLang="zh-CN" dirty="0" smtClean="0">
                <a:solidFill>
                  <a:srgbClr val="000000"/>
                </a:solidFill>
                <a:sym typeface="Arial" pitchFamily="34" charset="0"/>
              </a:rPr>
              <a:t>1m</a:t>
            </a:r>
            <a:r>
              <a:rPr lang="zh-CN" altLang="en-US" dirty="0" smtClean="0">
                <a:solidFill>
                  <a:srgbClr val="000000"/>
                </a:solidFill>
                <a:sym typeface="Arial" pitchFamily="34" charset="0"/>
              </a:rPr>
              <a:t>，则超出部分折叠成最大长度不超过</a:t>
            </a:r>
            <a:r>
              <a:rPr lang="en-US" altLang="zh-CN" dirty="0" smtClean="0">
                <a:solidFill>
                  <a:srgbClr val="000000"/>
                </a:solidFill>
                <a:sym typeface="Arial" pitchFamily="34" charset="0"/>
              </a:rPr>
              <a:t>0.5m</a:t>
            </a:r>
            <a:r>
              <a:rPr lang="zh-CN" altLang="en-US" dirty="0" smtClean="0">
                <a:solidFill>
                  <a:srgbClr val="000000"/>
                </a:solidFill>
                <a:sym typeface="Arial" pitchFamily="34" charset="0"/>
              </a:rPr>
              <a:t>的</a:t>
            </a:r>
            <a:r>
              <a:rPr lang="en-US" altLang="zh-CN" dirty="0" smtClean="0">
                <a:solidFill>
                  <a:srgbClr val="000000"/>
                </a:solidFill>
                <a:sym typeface="Arial" pitchFamily="34" charset="0"/>
              </a:rPr>
              <a:t>Z</a:t>
            </a:r>
            <a:r>
              <a:rPr lang="zh-CN" altLang="en-US" dirty="0" smtClean="0">
                <a:solidFill>
                  <a:srgbClr val="000000"/>
                </a:solidFill>
                <a:sym typeface="Arial" pitchFamily="34" charset="0"/>
              </a:rPr>
              <a:t>型；</a:t>
            </a:r>
            <a:endParaRPr lang="en-US" altLang="zh-CN" dirty="0" smtClean="0">
              <a:solidFill>
                <a:srgbClr val="000000"/>
              </a:solidFill>
              <a:sym typeface="Arial" pitchFamily="34" charset="0"/>
            </a:endParaRPr>
          </a:p>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    ●线束离地高度为</a:t>
            </a:r>
            <a:r>
              <a:rPr lang="en-US" altLang="zh-CN" dirty="0" smtClean="0">
                <a:solidFill>
                  <a:srgbClr val="000000"/>
                </a:solidFill>
                <a:sym typeface="Arial" pitchFamily="34" charset="0"/>
              </a:rPr>
              <a:t>0.1m</a:t>
            </a:r>
            <a:r>
              <a:rPr lang="zh-CN" altLang="en-US" dirty="0" smtClean="0">
                <a:solidFill>
                  <a:srgbClr val="000000"/>
                </a:solidFill>
                <a:sym typeface="Arial" pitchFamily="34" charset="0"/>
              </a:rPr>
              <a:t>，与地之间使用低介电材料支撑；</a:t>
            </a:r>
            <a:endParaRPr lang="en-US" altLang="zh-CN" dirty="0">
              <a:solidFill>
                <a:srgbClr val="000000"/>
              </a:solidFill>
              <a:sym typeface="Arial" pitchFamily="34" charset="0"/>
            </a:endParaRPr>
          </a:p>
        </p:txBody>
      </p:sp>
      <p:sp>
        <p:nvSpPr>
          <p:cNvPr id="7" name="矩形 6"/>
          <p:cNvSpPr/>
          <p:nvPr/>
        </p:nvSpPr>
        <p:spPr>
          <a:xfrm>
            <a:off x="785786" y="2786058"/>
            <a:ext cx="1184940" cy="369332"/>
          </a:xfrm>
          <a:prstGeom prst="rect">
            <a:avLst/>
          </a:prstGeom>
        </p:spPr>
        <p:txBody>
          <a:bodyPr wrap="none">
            <a:spAutoFit/>
          </a:bodyPr>
          <a:lstStyle/>
          <a:p>
            <a:r>
              <a:rPr lang="zh-CN" altLang="en-US" dirty="0" smtClean="0">
                <a:solidFill>
                  <a:srgbClr val="FF0000"/>
                </a:solidFill>
              </a:rPr>
              <a:t>线</a:t>
            </a:r>
            <a:r>
              <a:rPr lang="en-US" altLang="zh-CN" dirty="0" smtClean="0">
                <a:solidFill>
                  <a:srgbClr val="FF0000"/>
                </a:solidFill>
              </a:rPr>
              <a:t>-</a:t>
            </a:r>
            <a:r>
              <a:rPr lang="zh-CN" altLang="en-US" dirty="0" smtClean="0">
                <a:solidFill>
                  <a:srgbClr val="FF0000"/>
                </a:solidFill>
              </a:rPr>
              <a:t>线耦合</a:t>
            </a:r>
            <a:endParaRPr lang="zh-CN" altLang="en-US" dirty="0">
              <a:solidFill>
                <a:srgbClr val="FF0000"/>
              </a:solidFill>
            </a:endParaRPr>
          </a:p>
        </p:txBody>
      </p:sp>
      <p:sp>
        <p:nvSpPr>
          <p:cNvPr id="8" name="矩形 7"/>
          <p:cNvSpPr/>
          <p:nvPr/>
        </p:nvSpPr>
        <p:spPr>
          <a:xfrm>
            <a:off x="743854" y="4416990"/>
            <a:ext cx="1184940" cy="369332"/>
          </a:xfrm>
          <a:prstGeom prst="rect">
            <a:avLst/>
          </a:prstGeom>
        </p:spPr>
        <p:txBody>
          <a:bodyPr wrap="none">
            <a:spAutoFit/>
          </a:bodyPr>
          <a:lstStyle/>
          <a:p>
            <a:r>
              <a:rPr lang="zh-CN" altLang="en-US" dirty="0" smtClean="0">
                <a:solidFill>
                  <a:srgbClr val="FF0000"/>
                </a:solidFill>
              </a:rPr>
              <a:t>线</a:t>
            </a:r>
            <a:r>
              <a:rPr lang="en-US" altLang="zh-CN" dirty="0" smtClean="0">
                <a:solidFill>
                  <a:srgbClr val="FF0000"/>
                </a:solidFill>
              </a:rPr>
              <a:t>-</a:t>
            </a:r>
            <a:r>
              <a:rPr lang="zh-CN" altLang="en-US" dirty="0" smtClean="0">
                <a:solidFill>
                  <a:srgbClr val="FF0000"/>
                </a:solidFill>
              </a:rPr>
              <a:t>地耦合</a:t>
            </a:r>
            <a:endParaRPr lang="zh-CN" altLang="en-US" dirty="0">
              <a:solidFill>
                <a:srgbClr val="FF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428625" y="1142984"/>
            <a:ext cx="8143875" cy="1127125"/>
          </a:xfrm>
          <a:prstGeom prst="rect">
            <a:avLst/>
          </a:prstGeom>
          <a:noFill/>
          <a:ln w="9525">
            <a:noFill/>
            <a:miter lim="800000"/>
            <a:headEnd/>
            <a:tailEnd/>
          </a:ln>
        </p:spPr>
        <p:txBody>
          <a:bodyPr>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16.</a:t>
            </a:r>
            <a:r>
              <a:rPr lang="zh-CN" altLang="en-US" sz="2000" b="1" dirty="0" smtClean="0">
                <a:solidFill>
                  <a:srgbClr val="000000"/>
                </a:solidFill>
                <a:latin typeface="Times New Roman" pitchFamily="18" charset="0"/>
                <a:sym typeface="Times New Roman" pitchFamily="18" charset="0"/>
              </a:rPr>
              <a:t>沿电源线传导的瞬态发射</a:t>
            </a:r>
            <a:endParaRPr lang="en-US" sz="2000" b="1"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引用标准</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ISO7637-2</a:t>
            </a:r>
            <a:endParaRPr lang="zh-CN" altLang="en-US"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标准</a:t>
            </a:r>
            <a:r>
              <a:rPr lang="zh-CN" altLang="en-US" dirty="0" smtClean="0">
                <a:solidFill>
                  <a:srgbClr val="000000"/>
                </a:solidFill>
                <a:latin typeface="Times New Roman" pitchFamily="18" charset="0"/>
                <a:sym typeface="Times New Roman" pitchFamily="18" charset="0"/>
              </a:rPr>
              <a:t>限值：</a:t>
            </a:r>
            <a:endParaRPr lang="zh-CN" altLang="en-US" b="1" dirty="0">
              <a:solidFill>
                <a:srgbClr val="000000"/>
              </a:solidFill>
              <a:sym typeface="Arial" pitchFamily="34" charset="0"/>
            </a:endParaRPr>
          </a:p>
        </p:txBody>
      </p:sp>
      <p:sp>
        <p:nvSpPr>
          <p:cNvPr id="5"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沿电源线传导的瞬态发射</a:t>
            </a:r>
          </a:p>
        </p:txBody>
      </p:sp>
      <p:pic>
        <p:nvPicPr>
          <p:cNvPr id="47106" name="Picture 2"/>
          <p:cNvPicPr>
            <a:picLocks noChangeAspect="1" noChangeArrowheads="1"/>
          </p:cNvPicPr>
          <p:nvPr/>
        </p:nvPicPr>
        <p:blipFill>
          <a:blip r:embed="rId2"/>
          <a:srcRect/>
          <a:stretch>
            <a:fillRect/>
          </a:stretch>
        </p:blipFill>
        <p:spPr bwMode="auto">
          <a:xfrm>
            <a:off x="1071538" y="2214554"/>
            <a:ext cx="6285176" cy="1440000"/>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
        <p:nvSpPr>
          <p:cNvPr id="7" name="矩形 6"/>
          <p:cNvSpPr>
            <a:spLocks noChangeArrowheads="1"/>
          </p:cNvSpPr>
          <p:nvPr/>
        </p:nvSpPr>
        <p:spPr bwMode="auto">
          <a:xfrm>
            <a:off x="500063" y="3643314"/>
            <a:ext cx="7929562" cy="2751522"/>
          </a:xfrm>
          <a:prstGeom prst="rect">
            <a:avLst/>
          </a:prstGeom>
          <a:noFill/>
          <a:ln w="9525">
            <a:noFill/>
            <a:miter lim="800000"/>
            <a:headEnd/>
            <a:tailEnd/>
          </a:ln>
        </p:spPr>
        <p:txBody>
          <a:bodyPr>
            <a:spAutoFit/>
          </a:bodyPr>
          <a:lstStyle/>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试验设备要求</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●数字示波器：</a:t>
            </a:r>
            <a:endParaRPr lang="en-US" altLang="zh-CN" dirty="0" smtClean="0">
              <a:solidFill>
                <a:srgbClr val="000000"/>
              </a:solidFill>
              <a:sym typeface="Arial" pitchFamily="34" charset="0"/>
            </a:endParaRPr>
          </a:p>
          <a:p>
            <a:pPr>
              <a:lnSpc>
                <a:spcPct val="120000"/>
              </a:lnSpc>
            </a:pPr>
            <a:r>
              <a:rPr lang="en-US" dirty="0">
                <a:solidFill>
                  <a:srgbClr val="000000"/>
                </a:solidFill>
                <a:sym typeface="Arial" pitchFamily="34" charset="0"/>
              </a:rPr>
              <a:t> </a:t>
            </a:r>
            <a:r>
              <a:rPr lang="en-US" dirty="0" smtClean="0">
                <a:solidFill>
                  <a:srgbClr val="000000"/>
                </a:solidFill>
                <a:sym typeface="Arial" pitchFamily="34" charset="0"/>
              </a:rPr>
              <a:t>              </a:t>
            </a:r>
            <a:r>
              <a:rPr lang="en-US" altLang="zh-CN" dirty="0" smtClean="0">
                <a:solidFill>
                  <a:srgbClr val="000000"/>
                </a:solidFill>
                <a:sym typeface="Arial" pitchFamily="34" charset="0"/>
              </a:rPr>
              <a:t>——</a:t>
            </a:r>
            <a:r>
              <a:rPr lang="zh-CN" altLang="en-US" dirty="0" smtClean="0">
                <a:solidFill>
                  <a:srgbClr val="000000"/>
                </a:solidFill>
                <a:sym typeface="Arial" pitchFamily="34" charset="0"/>
              </a:rPr>
              <a:t>采样率：≥</a:t>
            </a:r>
            <a:r>
              <a:rPr lang="en-US" altLang="zh-CN" dirty="0" smtClean="0">
                <a:solidFill>
                  <a:srgbClr val="000000"/>
                </a:solidFill>
                <a:sym typeface="Arial" pitchFamily="34" charset="0"/>
              </a:rPr>
              <a:t>2GHz</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pPr>
              <a:lnSpc>
                <a:spcPct val="120000"/>
              </a:lnSpc>
            </a:pPr>
            <a:r>
              <a:rPr lang="en-US" dirty="0">
                <a:solidFill>
                  <a:srgbClr val="000000"/>
                </a:solidFill>
                <a:sym typeface="Arial" pitchFamily="34" charset="0"/>
              </a:rPr>
              <a:t> </a:t>
            </a:r>
            <a:r>
              <a:rPr lang="en-US" dirty="0" smtClean="0">
                <a:solidFill>
                  <a:srgbClr val="000000"/>
                </a:solidFill>
                <a:sym typeface="Arial" pitchFamily="34" charset="0"/>
              </a:rPr>
              <a:t>              </a:t>
            </a:r>
            <a:r>
              <a:rPr lang="en-US" altLang="zh-CN" dirty="0" smtClean="0">
                <a:solidFill>
                  <a:srgbClr val="000000"/>
                </a:solidFill>
                <a:sym typeface="Arial" pitchFamily="34" charset="0"/>
              </a:rPr>
              <a:t>——</a:t>
            </a:r>
            <a:r>
              <a:rPr lang="zh-CN" altLang="en-US" dirty="0" smtClean="0">
                <a:solidFill>
                  <a:srgbClr val="000000"/>
                </a:solidFill>
                <a:sym typeface="Arial" pitchFamily="34" charset="0"/>
              </a:rPr>
              <a:t>带宽：≥</a:t>
            </a:r>
            <a:r>
              <a:rPr lang="en-US" altLang="zh-CN" dirty="0" smtClean="0">
                <a:solidFill>
                  <a:srgbClr val="000000"/>
                </a:solidFill>
                <a:sym typeface="Arial" pitchFamily="34" charset="0"/>
              </a:rPr>
              <a:t>400MHz</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pPr>
              <a:lnSpc>
                <a:spcPct val="120000"/>
              </a:lnSpc>
            </a:pPr>
            <a:r>
              <a:rPr lang="en-US" dirty="0">
                <a:solidFill>
                  <a:srgbClr val="000000"/>
                </a:solidFill>
                <a:sym typeface="Arial" pitchFamily="34" charset="0"/>
              </a:rPr>
              <a:t> </a:t>
            </a:r>
            <a:r>
              <a:rPr lang="en-US" dirty="0" smtClean="0">
                <a:solidFill>
                  <a:srgbClr val="000000"/>
                </a:solidFill>
                <a:sym typeface="Arial" pitchFamily="34" charset="0"/>
              </a:rPr>
              <a:t>              </a:t>
            </a:r>
            <a:r>
              <a:rPr lang="en-US" altLang="zh-CN" dirty="0" smtClean="0">
                <a:solidFill>
                  <a:srgbClr val="000000"/>
                </a:solidFill>
                <a:sym typeface="Arial" pitchFamily="34" charset="0"/>
              </a:rPr>
              <a:t>——</a:t>
            </a:r>
            <a:r>
              <a:rPr lang="zh-CN" altLang="en-US" dirty="0" smtClean="0">
                <a:solidFill>
                  <a:srgbClr val="000000"/>
                </a:solidFill>
                <a:sym typeface="Arial" pitchFamily="34" charset="0"/>
              </a:rPr>
              <a:t>输入灵敏度：≥</a:t>
            </a:r>
            <a:r>
              <a:rPr lang="en-US" altLang="zh-CN" dirty="0" smtClean="0">
                <a:solidFill>
                  <a:srgbClr val="000000"/>
                </a:solidFill>
                <a:sym typeface="Arial" pitchFamily="34" charset="0"/>
              </a:rPr>
              <a:t>5mV/div</a:t>
            </a:r>
            <a:r>
              <a:rPr lang="zh-CN" altLang="en-US" dirty="0" smtClean="0">
                <a:solidFill>
                  <a:srgbClr val="000000"/>
                </a:solidFill>
                <a:sym typeface="Arial" pitchFamily="34" charset="0"/>
              </a:rPr>
              <a:t>；</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●电压探头：</a:t>
            </a:r>
            <a:endParaRPr lang="en-US" altLang="zh-CN" dirty="0" smtClean="0">
              <a:solidFill>
                <a:srgbClr val="000000"/>
              </a:solidFill>
              <a:sym typeface="Arial" pitchFamily="34" charset="0"/>
            </a:endParaRPr>
          </a:p>
          <a:p>
            <a:pPr>
              <a:lnSpc>
                <a:spcPct val="120000"/>
              </a:lnSpc>
            </a:pPr>
            <a:r>
              <a:rPr lang="en-US" altLang="zh-CN" dirty="0" smtClean="0">
                <a:solidFill>
                  <a:srgbClr val="000000"/>
                </a:solidFill>
                <a:sym typeface="Arial" pitchFamily="34" charset="0"/>
              </a:rPr>
              <a:t>               ——</a:t>
            </a:r>
            <a:r>
              <a:rPr lang="zh-CN" altLang="en-US" dirty="0" smtClean="0">
                <a:solidFill>
                  <a:srgbClr val="000000"/>
                </a:solidFill>
                <a:sym typeface="Arial" pitchFamily="34" charset="0"/>
              </a:rPr>
              <a:t>衰减比：</a:t>
            </a:r>
            <a:r>
              <a:rPr lang="en-US" altLang="zh-CN" dirty="0" smtClean="0">
                <a:solidFill>
                  <a:srgbClr val="000000"/>
                </a:solidFill>
                <a:sym typeface="Arial" pitchFamily="34" charset="0"/>
              </a:rPr>
              <a:t>100:1</a:t>
            </a:r>
            <a:r>
              <a:rPr lang="zh-CN" altLang="en-US" dirty="0" smtClean="0">
                <a:solidFill>
                  <a:srgbClr val="000000"/>
                </a:solidFill>
                <a:sym typeface="Arial" pitchFamily="34" charset="0"/>
              </a:rPr>
              <a:t>；</a:t>
            </a:r>
            <a:endParaRPr lang="en-US" altLang="zh-CN" dirty="0">
              <a:solidFill>
                <a:srgbClr val="000000"/>
              </a:solidFill>
              <a:sym typeface="Arial" pitchFamily="34" charset="0"/>
            </a:endParaRPr>
          </a:p>
          <a:p>
            <a:pPr>
              <a:lnSpc>
                <a:spcPct val="120000"/>
              </a:lnSpc>
            </a:pPr>
            <a:r>
              <a:rPr lang="en-US" dirty="0">
                <a:solidFill>
                  <a:srgbClr val="000000"/>
                </a:solidFill>
                <a:sym typeface="Arial" pitchFamily="34" charset="0"/>
              </a:rPr>
              <a:t>               </a:t>
            </a:r>
            <a:r>
              <a:rPr lang="en-US" altLang="zh-CN" dirty="0">
                <a:solidFill>
                  <a:srgbClr val="000000"/>
                </a:solidFill>
                <a:sym typeface="Arial" pitchFamily="34" charset="0"/>
              </a:rPr>
              <a:t>——</a:t>
            </a:r>
            <a:r>
              <a:rPr lang="zh-CN" altLang="en-US" dirty="0">
                <a:solidFill>
                  <a:srgbClr val="000000"/>
                </a:solidFill>
                <a:sym typeface="Arial" pitchFamily="34" charset="0"/>
              </a:rPr>
              <a:t>带宽：≥</a:t>
            </a:r>
            <a:r>
              <a:rPr lang="en-US" altLang="zh-CN" dirty="0">
                <a:solidFill>
                  <a:srgbClr val="000000"/>
                </a:solidFill>
                <a:sym typeface="Arial" pitchFamily="34" charset="0"/>
              </a:rPr>
              <a:t>400MHz</a:t>
            </a:r>
            <a:r>
              <a:rPr lang="zh-CN" altLang="en-US" dirty="0" smtClean="0">
                <a:solidFill>
                  <a:srgbClr val="000000"/>
                </a:solidFill>
                <a:sym typeface="Arial" pitchFamily="34" charset="0"/>
              </a:rPr>
              <a:t>；</a:t>
            </a:r>
            <a:endParaRPr lang="en-US" dirty="0">
              <a:solidFill>
                <a:srgbClr val="000000"/>
              </a:solidFill>
              <a:sym typeface="Arial"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571472" y="1214422"/>
            <a:ext cx="7929562" cy="1421928"/>
          </a:xfrm>
          <a:prstGeom prst="rect">
            <a:avLst/>
          </a:prstGeom>
          <a:noFill/>
          <a:ln w="9525">
            <a:noFill/>
            <a:miter lim="800000"/>
            <a:headEnd/>
            <a:tailEnd/>
          </a:ln>
        </p:spPr>
        <p:txBody>
          <a:bodyPr>
            <a:spAutoFit/>
          </a:bodyPr>
          <a:lstStyle/>
          <a:p>
            <a:pPr>
              <a:lnSpc>
                <a:spcPct val="120000"/>
              </a:lnSpc>
            </a:pPr>
            <a:r>
              <a:rPr lang="zh-CN" altLang="en-US" dirty="0">
                <a:solidFill>
                  <a:srgbClr val="000000"/>
                </a:solidFill>
                <a:sym typeface="Arial" pitchFamily="34" charset="0"/>
              </a:rPr>
              <a:t>★ </a:t>
            </a:r>
            <a:r>
              <a:rPr lang="zh-CN" altLang="en-US" dirty="0" smtClean="0">
                <a:solidFill>
                  <a:srgbClr val="000000"/>
                </a:solidFill>
                <a:sym typeface="Arial" pitchFamily="34" charset="0"/>
              </a:rPr>
              <a:t>试验要求</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●人工电源网络、开关和</a:t>
            </a:r>
            <a:r>
              <a:rPr lang="en-US" altLang="zh-CN" dirty="0" smtClean="0">
                <a:solidFill>
                  <a:srgbClr val="000000"/>
                </a:solidFill>
                <a:sym typeface="Arial" pitchFamily="34" charset="0"/>
              </a:rPr>
              <a:t>DUT</a:t>
            </a:r>
            <a:r>
              <a:rPr lang="zh-CN" altLang="en-US" dirty="0" smtClean="0">
                <a:solidFill>
                  <a:srgbClr val="000000"/>
                </a:solidFill>
                <a:sym typeface="Arial" pitchFamily="34" charset="0"/>
              </a:rPr>
              <a:t>之间所有线束均放置在</a:t>
            </a:r>
            <a:r>
              <a:rPr lang="en-US" altLang="zh-CN" dirty="0" smtClean="0">
                <a:solidFill>
                  <a:srgbClr val="000000"/>
                </a:solidFill>
                <a:sym typeface="Arial" pitchFamily="34" charset="0"/>
              </a:rPr>
              <a:t>50mm</a:t>
            </a:r>
            <a:r>
              <a:rPr lang="zh-CN" altLang="en-US" dirty="0" smtClean="0">
                <a:solidFill>
                  <a:srgbClr val="000000"/>
                </a:solidFill>
                <a:sym typeface="Arial" pitchFamily="34" charset="0"/>
              </a:rPr>
              <a:t>高的低介电常数的材料上；</a:t>
            </a:r>
            <a:endParaRPr lang="en-US" altLang="zh-CN" dirty="0" smtClean="0">
              <a:solidFill>
                <a:srgbClr val="000000"/>
              </a:solidFill>
              <a:sym typeface="Arial" pitchFamily="34" charset="0"/>
            </a:endParaRPr>
          </a:p>
          <a:p>
            <a:pPr>
              <a:lnSpc>
                <a:spcPct val="120000"/>
              </a:lnSpc>
            </a:pPr>
            <a:r>
              <a:rPr lang="zh-CN" altLang="en-US" dirty="0" smtClean="0">
                <a:solidFill>
                  <a:srgbClr val="000000"/>
                </a:solidFill>
                <a:sym typeface="Arial" pitchFamily="34" charset="0"/>
              </a:rPr>
              <a:t>    ●测量开关</a:t>
            </a:r>
            <a:r>
              <a:rPr lang="en-US" altLang="zh-CN" dirty="0" smtClean="0">
                <a:solidFill>
                  <a:srgbClr val="000000"/>
                </a:solidFill>
                <a:sym typeface="Arial" pitchFamily="34" charset="0"/>
              </a:rPr>
              <a:t>S</a:t>
            </a:r>
            <a:r>
              <a:rPr lang="zh-CN" altLang="en-US" dirty="0" smtClean="0">
                <a:solidFill>
                  <a:srgbClr val="000000"/>
                </a:solidFill>
                <a:sym typeface="Arial" pitchFamily="34" charset="0"/>
              </a:rPr>
              <a:t>闭合和断开时，</a:t>
            </a:r>
            <a:r>
              <a:rPr lang="en-US" altLang="zh-CN" dirty="0" smtClean="0">
                <a:solidFill>
                  <a:srgbClr val="000000"/>
                </a:solidFill>
                <a:sym typeface="Arial" pitchFamily="34" charset="0"/>
              </a:rPr>
              <a:t>DUT</a:t>
            </a:r>
            <a:r>
              <a:rPr lang="zh-CN" altLang="en-US" dirty="0" smtClean="0">
                <a:solidFill>
                  <a:srgbClr val="000000"/>
                </a:solidFill>
                <a:sym typeface="Arial" pitchFamily="34" charset="0"/>
              </a:rPr>
              <a:t>产生的瞬态发射，测量</a:t>
            </a:r>
            <a:r>
              <a:rPr lang="en-US" altLang="zh-CN" dirty="0" smtClean="0">
                <a:solidFill>
                  <a:srgbClr val="000000"/>
                </a:solidFill>
                <a:sym typeface="Arial" pitchFamily="34" charset="0"/>
              </a:rPr>
              <a:t>10</a:t>
            </a:r>
            <a:r>
              <a:rPr lang="zh-CN" altLang="en-US" dirty="0">
                <a:solidFill>
                  <a:srgbClr val="000000"/>
                </a:solidFill>
                <a:sym typeface="Arial" pitchFamily="34" charset="0"/>
              </a:rPr>
              <a:t>次</a:t>
            </a:r>
            <a:r>
              <a:rPr lang="zh-CN" altLang="en-US" dirty="0" smtClean="0">
                <a:solidFill>
                  <a:srgbClr val="000000"/>
                </a:solidFill>
                <a:sym typeface="Arial" pitchFamily="34" charset="0"/>
              </a:rPr>
              <a:t>；</a:t>
            </a:r>
            <a:endParaRPr lang="en-US" dirty="0">
              <a:solidFill>
                <a:srgbClr val="000000"/>
              </a:solidFill>
              <a:sym typeface="Arial" pitchFamily="34" charset="0"/>
            </a:endParaRPr>
          </a:p>
        </p:txBody>
      </p:sp>
      <p:pic>
        <p:nvPicPr>
          <p:cNvPr id="48130" name="Picture 2"/>
          <p:cNvPicPr>
            <a:picLocks noChangeAspect="1" noChangeArrowheads="1"/>
          </p:cNvPicPr>
          <p:nvPr/>
        </p:nvPicPr>
        <p:blipFill>
          <a:blip r:embed="rId2"/>
          <a:srcRect/>
          <a:stretch>
            <a:fillRect/>
          </a:stretch>
        </p:blipFill>
        <p:spPr bwMode="auto">
          <a:xfrm>
            <a:off x="857224" y="2794474"/>
            <a:ext cx="3667120" cy="3563484"/>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pic>
        <p:nvPicPr>
          <p:cNvPr id="48131" name="Picture 3"/>
          <p:cNvPicPr>
            <a:picLocks noChangeAspect="1" noChangeArrowheads="1"/>
          </p:cNvPicPr>
          <p:nvPr/>
        </p:nvPicPr>
        <p:blipFill>
          <a:blip r:embed="rId3"/>
          <a:srcRect/>
          <a:stretch>
            <a:fillRect/>
          </a:stretch>
        </p:blipFill>
        <p:spPr bwMode="auto">
          <a:xfrm>
            <a:off x="4714876" y="2887954"/>
            <a:ext cx="3838570" cy="3541442"/>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
        <p:nvSpPr>
          <p:cNvPr id="7"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沿电源线传导的瞬态发射</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沿电源线传导的瞬态发射</a:t>
            </a:r>
          </a:p>
        </p:txBody>
      </p:sp>
      <p:pic>
        <p:nvPicPr>
          <p:cNvPr id="49155" name="Picture 3"/>
          <p:cNvPicPr>
            <a:picLocks noChangeAspect="1" noChangeArrowheads="1"/>
          </p:cNvPicPr>
          <p:nvPr/>
        </p:nvPicPr>
        <p:blipFill>
          <a:blip r:embed="rId2"/>
          <a:srcRect/>
          <a:stretch>
            <a:fillRect/>
          </a:stretch>
        </p:blipFill>
        <p:spPr bwMode="auto">
          <a:xfrm>
            <a:off x="1428728" y="2456931"/>
            <a:ext cx="6216547" cy="3758151"/>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
        <p:nvSpPr>
          <p:cNvPr id="7" name="矩形 6"/>
          <p:cNvSpPr/>
          <p:nvPr/>
        </p:nvSpPr>
        <p:spPr>
          <a:xfrm>
            <a:off x="500034" y="1916660"/>
            <a:ext cx="1454244" cy="369332"/>
          </a:xfrm>
          <a:prstGeom prst="rect">
            <a:avLst/>
          </a:prstGeom>
        </p:spPr>
        <p:txBody>
          <a:bodyPr wrap="none">
            <a:spAutoFit/>
          </a:bodyPr>
          <a:lstStyle/>
          <a:p>
            <a:r>
              <a:rPr lang="zh-CN" altLang="en-US" dirty="0">
                <a:solidFill>
                  <a:srgbClr val="000000"/>
                </a:solidFill>
                <a:latin typeface="Times New Roman" pitchFamily="18" charset="0"/>
                <a:sym typeface="Times New Roman" pitchFamily="18" charset="0"/>
              </a:rPr>
              <a:t> ★ </a:t>
            </a:r>
            <a:r>
              <a:rPr lang="zh-CN" altLang="en-US" dirty="0" smtClean="0">
                <a:solidFill>
                  <a:srgbClr val="000000"/>
                </a:solidFill>
                <a:latin typeface="Times New Roman" pitchFamily="18" charset="0"/>
                <a:sym typeface="Times New Roman" pitchFamily="18" charset="0"/>
              </a:rPr>
              <a:t>试验照片</a:t>
            </a:r>
            <a:endParaRPr lang="zh-CN" altLang="en-US" dirty="0"/>
          </a:p>
        </p:txBody>
      </p:sp>
      <p:sp>
        <p:nvSpPr>
          <p:cNvPr id="5" name="矩形 4"/>
          <p:cNvSpPr/>
          <p:nvPr/>
        </p:nvSpPr>
        <p:spPr>
          <a:xfrm>
            <a:off x="500034" y="1219786"/>
            <a:ext cx="8143932" cy="646331"/>
          </a:xfrm>
          <a:prstGeom prst="rect">
            <a:avLst/>
          </a:prstGeom>
        </p:spPr>
        <p:txBody>
          <a:bodyPr wrap="square">
            <a:spAutoFit/>
          </a:bodyPr>
          <a:lstStyle/>
          <a:p>
            <a:r>
              <a:rPr lang="zh-CN" altLang="en-US" dirty="0">
                <a:solidFill>
                  <a:srgbClr val="000000"/>
                </a:solidFill>
                <a:latin typeface="Times New Roman" pitchFamily="18" charset="0"/>
                <a:sym typeface="Times New Roman" pitchFamily="18" charset="0"/>
              </a:rPr>
              <a:t> ★ </a:t>
            </a:r>
            <a:r>
              <a:rPr lang="zh-CN" altLang="en-US" dirty="0" smtClean="0">
                <a:solidFill>
                  <a:srgbClr val="000000"/>
                </a:solidFill>
                <a:latin typeface="Times New Roman" pitchFamily="18" charset="0"/>
                <a:sym typeface="Times New Roman" pitchFamily="18" charset="0"/>
              </a:rPr>
              <a:t>试验工况</a:t>
            </a:r>
            <a:endParaRPr lang="en-US" altLang="zh-CN" dirty="0" smtClean="0">
              <a:solidFill>
                <a:srgbClr val="000000"/>
              </a:solidFill>
              <a:latin typeface="Times New Roman" pitchFamily="18" charset="0"/>
              <a:sym typeface="Times New Roman" pitchFamily="18" charset="0"/>
            </a:endParaRPr>
          </a:p>
          <a:p>
            <a:r>
              <a:rPr lang="zh-CN" altLang="en-US" dirty="0" smtClean="0">
                <a:solidFill>
                  <a:srgbClr val="000000"/>
                </a:solidFill>
                <a:sym typeface="Arial" pitchFamily="34" charset="0"/>
              </a:rPr>
              <a:t>      ●零部件处于充电状态；</a:t>
            </a:r>
            <a:endParaRPr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电磁辐射抗扰度</a:t>
            </a:r>
          </a:p>
        </p:txBody>
      </p:sp>
      <p:sp>
        <p:nvSpPr>
          <p:cNvPr id="3" name="矩形 2"/>
          <p:cNvSpPr>
            <a:spLocks noChangeArrowheads="1"/>
          </p:cNvSpPr>
          <p:nvPr/>
        </p:nvSpPr>
        <p:spPr bwMode="auto">
          <a:xfrm>
            <a:off x="428625" y="1142984"/>
            <a:ext cx="8143875" cy="1127125"/>
          </a:xfrm>
          <a:prstGeom prst="rect">
            <a:avLst/>
          </a:prstGeom>
          <a:noFill/>
          <a:ln w="9525">
            <a:noFill/>
            <a:miter lim="800000"/>
            <a:headEnd/>
            <a:tailEnd/>
          </a:ln>
        </p:spPr>
        <p:txBody>
          <a:bodyPr>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17.</a:t>
            </a:r>
            <a:r>
              <a:rPr lang="zh-CN" altLang="en-US" sz="2000" b="1" dirty="0" smtClean="0">
                <a:solidFill>
                  <a:srgbClr val="000000"/>
                </a:solidFill>
                <a:latin typeface="Times New Roman" pitchFamily="18" charset="0"/>
                <a:sym typeface="Times New Roman" pitchFamily="18" charset="0"/>
              </a:rPr>
              <a:t>电磁辐射抗扰度</a:t>
            </a:r>
            <a:endParaRPr lang="en-US" sz="2000" b="1"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引用标准</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ISO11452-2</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-3</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-4</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-5</a:t>
            </a:r>
            <a:endParaRPr lang="zh-CN" altLang="en-US"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a:t>
            </a:r>
            <a:r>
              <a:rPr lang="zh-CN" altLang="en-US" dirty="0" smtClean="0">
                <a:solidFill>
                  <a:srgbClr val="000000"/>
                </a:solidFill>
                <a:latin typeface="Times New Roman" pitchFamily="18" charset="0"/>
                <a:sym typeface="Times New Roman" pitchFamily="18" charset="0"/>
              </a:rPr>
              <a:t>试验电平：</a:t>
            </a:r>
            <a:endParaRPr lang="zh-CN" altLang="en-US" b="1" dirty="0">
              <a:solidFill>
                <a:srgbClr val="000000"/>
              </a:solidFill>
              <a:sym typeface="Arial" pitchFamily="34" charset="0"/>
            </a:endParaRPr>
          </a:p>
        </p:txBody>
      </p:sp>
      <p:graphicFrame>
        <p:nvGraphicFramePr>
          <p:cNvPr id="5" name="表格 4"/>
          <p:cNvGraphicFramePr>
            <a:graphicFrameLocks noGrp="1"/>
          </p:cNvGraphicFramePr>
          <p:nvPr/>
        </p:nvGraphicFramePr>
        <p:xfrm>
          <a:off x="1524001" y="2214557"/>
          <a:ext cx="6095998" cy="1928823"/>
        </p:xfrm>
        <a:graphic>
          <a:graphicData uri="http://schemas.openxmlformats.org/drawingml/2006/table">
            <a:tbl>
              <a:tblPr/>
              <a:tblGrid>
                <a:gridCol w="1547799"/>
                <a:gridCol w="1547799"/>
                <a:gridCol w="1500200"/>
                <a:gridCol w="1500200"/>
              </a:tblGrid>
              <a:tr h="340313">
                <a:tc>
                  <a:txBody>
                    <a:bodyPr/>
                    <a:lstStyle/>
                    <a:p>
                      <a:pPr algn="ctr" fontAlgn="base">
                        <a:spcAft>
                          <a:spcPts val="0"/>
                        </a:spcAft>
                      </a:pPr>
                      <a:r>
                        <a:rPr lang="zh-CN" sz="1200" kern="0" dirty="0">
                          <a:latin typeface="Times New Roman"/>
                          <a:ea typeface="宋体"/>
                          <a:cs typeface="Times New Roman"/>
                        </a:rPr>
                        <a:t>频率范围</a:t>
                      </a:r>
                      <a:r>
                        <a:rPr lang="en-US" sz="1200" kern="0" dirty="0">
                          <a:latin typeface="Times New Roman"/>
                          <a:ea typeface="宋体"/>
                          <a:cs typeface="Times New Roman"/>
                        </a:rPr>
                        <a:t>(MHz)</a:t>
                      </a:r>
                      <a:endParaRPr lang="zh-CN" sz="1200" kern="100" dirty="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试验方法</a:t>
                      </a:r>
                      <a:endParaRPr lang="zh-CN" sz="1200" kern="10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试验电平</a:t>
                      </a:r>
                      <a:endParaRPr lang="zh-CN" sz="1200" kern="10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引用标准</a:t>
                      </a:r>
                      <a:endParaRPr lang="zh-CN" sz="1200" kern="10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7702">
                <a:tc rowSpan="5">
                  <a:txBody>
                    <a:bodyPr/>
                    <a:lstStyle/>
                    <a:p>
                      <a:pPr algn="ctr" fontAlgn="base">
                        <a:spcAft>
                          <a:spcPts val="0"/>
                        </a:spcAft>
                      </a:pPr>
                      <a:r>
                        <a:rPr lang="en-US" sz="1200" kern="0" dirty="0">
                          <a:latin typeface="Times New Roman"/>
                          <a:ea typeface="宋体"/>
                          <a:cs typeface="Times New Roman"/>
                        </a:rPr>
                        <a:t>20-2000</a:t>
                      </a:r>
                      <a:endParaRPr lang="zh-CN" sz="1200" kern="100" dirty="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dirty="0">
                          <a:latin typeface="Times New Roman"/>
                          <a:ea typeface="宋体"/>
                          <a:cs typeface="Times New Roman"/>
                        </a:rPr>
                        <a:t>自由场法</a:t>
                      </a:r>
                      <a:endParaRPr lang="zh-CN" sz="1200" kern="100" dirty="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30 V/m</a:t>
                      </a:r>
                      <a:endParaRPr lang="zh-CN" sz="1200" kern="10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ISO11452-2</a:t>
                      </a:r>
                      <a:endParaRPr lang="zh-CN" sz="1200" kern="10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7702">
                <a:tc vMerge="1">
                  <a:txBody>
                    <a:bodyPr/>
                    <a:lstStyle/>
                    <a:p>
                      <a:endParaRPr lang="zh-CN" altLang="en-US"/>
                    </a:p>
                  </a:txBody>
                  <a:tcPr/>
                </a:tc>
                <a:tc>
                  <a:txBody>
                    <a:bodyPr/>
                    <a:lstStyle/>
                    <a:p>
                      <a:pPr algn="ctr" fontAlgn="base">
                        <a:spcAft>
                          <a:spcPts val="0"/>
                        </a:spcAft>
                      </a:pPr>
                      <a:r>
                        <a:rPr lang="en-US" sz="1200" kern="0">
                          <a:latin typeface="Times New Roman"/>
                          <a:ea typeface="宋体"/>
                          <a:cs typeface="Times New Roman"/>
                        </a:rPr>
                        <a:t>TEM</a:t>
                      </a:r>
                      <a:r>
                        <a:rPr lang="zh-CN" sz="1200" kern="0">
                          <a:latin typeface="Times New Roman"/>
                          <a:ea typeface="宋体"/>
                          <a:cs typeface="Times New Roman"/>
                        </a:rPr>
                        <a:t>小室法</a:t>
                      </a:r>
                      <a:endParaRPr lang="zh-CN" sz="1200" kern="10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75 V/m</a:t>
                      </a:r>
                      <a:endParaRPr lang="zh-CN" sz="1200" kern="100" dirty="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ISO11452-3</a:t>
                      </a:r>
                      <a:endParaRPr lang="zh-CN" sz="1200" kern="10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7702">
                <a:tc vMerge="1">
                  <a:txBody>
                    <a:bodyPr/>
                    <a:lstStyle/>
                    <a:p>
                      <a:endParaRPr lang="zh-CN" altLang="en-US"/>
                    </a:p>
                  </a:txBody>
                  <a:tcPr/>
                </a:tc>
                <a:tc>
                  <a:txBody>
                    <a:bodyPr/>
                    <a:lstStyle/>
                    <a:p>
                      <a:pPr algn="ctr" fontAlgn="base">
                        <a:spcAft>
                          <a:spcPts val="0"/>
                        </a:spcAft>
                      </a:pPr>
                      <a:r>
                        <a:rPr lang="en-US" sz="1200" kern="0" dirty="0">
                          <a:latin typeface="Times New Roman"/>
                          <a:ea typeface="宋体"/>
                          <a:cs typeface="Times New Roman"/>
                        </a:rPr>
                        <a:t>BCI</a:t>
                      </a:r>
                      <a:r>
                        <a:rPr lang="zh-CN" sz="1200" kern="0" dirty="0">
                          <a:latin typeface="Times New Roman"/>
                          <a:ea typeface="宋体"/>
                          <a:cs typeface="Times New Roman"/>
                        </a:rPr>
                        <a:t>法</a:t>
                      </a:r>
                      <a:endParaRPr lang="zh-CN" sz="1200" kern="100" dirty="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60mA</a:t>
                      </a:r>
                      <a:endParaRPr lang="zh-CN" sz="1200" kern="100" dirty="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ISO11452-4</a:t>
                      </a:r>
                      <a:endParaRPr lang="zh-CN" sz="1200" kern="10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7702">
                <a:tc vMerge="1">
                  <a:txBody>
                    <a:bodyPr/>
                    <a:lstStyle/>
                    <a:p>
                      <a:endParaRPr lang="zh-CN" altLang="en-US"/>
                    </a:p>
                  </a:txBody>
                  <a:tcPr/>
                </a:tc>
                <a:tc>
                  <a:txBody>
                    <a:bodyPr/>
                    <a:lstStyle/>
                    <a:p>
                      <a:pPr algn="ctr" fontAlgn="base">
                        <a:spcAft>
                          <a:spcPts val="0"/>
                        </a:spcAft>
                      </a:pPr>
                      <a:r>
                        <a:rPr lang="en-US" sz="1200" kern="0" dirty="0">
                          <a:latin typeface="Times New Roman"/>
                          <a:ea typeface="宋体"/>
                          <a:cs typeface="Times New Roman"/>
                        </a:rPr>
                        <a:t>150mm</a:t>
                      </a:r>
                      <a:r>
                        <a:rPr lang="zh-CN" sz="1200" kern="0" dirty="0">
                          <a:latin typeface="Times New Roman"/>
                          <a:ea typeface="宋体"/>
                          <a:cs typeface="Times New Roman"/>
                        </a:rPr>
                        <a:t>带状线法</a:t>
                      </a:r>
                      <a:endParaRPr lang="zh-CN" sz="1200" kern="100" dirty="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60 V/m</a:t>
                      </a:r>
                      <a:endParaRPr lang="zh-CN" sz="1200" kern="100" dirty="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ISO11452-5</a:t>
                      </a:r>
                      <a:endParaRPr lang="zh-CN" sz="1200" kern="100" dirty="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7702">
                <a:tc vMerge="1">
                  <a:txBody>
                    <a:bodyPr/>
                    <a:lstStyle/>
                    <a:p>
                      <a:endParaRPr lang="zh-CN" altLang="en-US"/>
                    </a:p>
                  </a:txBody>
                  <a:tcPr/>
                </a:tc>
                <a:tc>
                  <a:txBody>
                    <a:bodyPr/>
                    <a:lstStyle/>
                    <a:p>
                      <a:pPr algn="ctr" fontAlgn="base">
                        <a:spcAft>
                          <a:spcPts val="0"/>
                        </a:spcAft>
                      </a:pPr>
                      <a:r>
                        <a:rPr lang="en-US" sz="1200" kern="0" dirty="0">
                          <a:latin typeface="Times New Roman"/>
                          <a:ea typeface="宋体"/>
                          <a:cs typeface="Times New Roman"/>
                        </a:rPr>
                        <a:t>800mm</a:t>
                      </a:r>
                      <a:r>
                        <a:rPr lang="zh-CN" sz="1200" kern="0" dirty="0">
                          <a:latin typeface="Times New Roman"/>
                          <a:ea typeface="宋体"/>
                          <a:cs typeface="Times New Roman"/>
                        </a:rPr>
                        <a:t>带状线法</a:t>
                      </a:r>
                      <a:endParaRPr lang="zh-CN" sz="1200" kern="100" dirty="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15V/m</a:t>
                      </a:r>
                      <a:endParaRPr lang="zh-CN" sz="1200" kern="10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ISO11452-5</a:t>
                      </a:r>
                      <a:endParaRPr lang="zh-CN" sz="1200" kern="100" dirty="0">
                        <a:latin typeface="Calibri"/>
                        <a:ea typeface="宋体"/>
                        <a:cs typeface="Times New Roman"/>
                      </a:endParaRPr>
                    </a:p>
                  </a:txBody>
                  <a:tcPr marL="62791" marR="62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5"/>
          <p:cNvSpPr/>
          <p:nvPr/>
        </p:nvSpPr>
        <p:spPr>
          <a:xfrm>
            <a:off x="500034" y="4131238"/>
            <a:ext cx="1396536" cy="369332"/>
          </a:xfrm>
          <a:prstGeom prst="rect">
            <a:avLst/>
          </a:prstGeom>
        </p:spPr>
        <p:txBody>
          <a:bodyPr wrap="none">
            <a:spAutoFit/>
          </a:bodyPr>
          <a:lstStyle/>
          <a:p>
            <a:r>
              <a:rPr lang="zh-CN" altLang="en-US" dirty="0">
                <a:solidFill>
                  <a:srgbClr val="000000"/>
                </a:solidFill>
                <a:latin typeface="Times New Roman" pitchFamily="18" charset="0"/>
                <a:sym typeface="Times New Roman" pitchFamily="18" charset="0"/>
              </a:rPr>
              <a:t>★ </a:t>
            </a:r>
            <a:r>
              <a:rPr lang="zh-CN" altLang="en-US" dirty="0" smtClean="0">
                <a:solidFill>
                  <a:srgbClr val="000000"/>
                </a:solidFill>
                <a:latin typeface="Times New Roman" pitchFamily="18" charset="0"/>
                <a:sym typeface="Times New Roman" pitchFamily="18" charset="0"/>
              </a:rPr>
              <a:t>试验参数</a:t>
            </a:r>
            <a:endParaRPr lang="zh-CN" altLang="en-US" dirty="0"/>
          </a:p>
        </p:txBody>
      </p:sp>
      <p:graphicFrame>
        <p:nvGraphicFramePr>
          <p:cNvPr id="7" name="表格 6"/>
          <p:cNvGraphicFramePr>
            <a:graphicFrameLocks noGrp="1"/>
          </p:cNvGraphicFramePr>
          <p:nvPr/>
        </p:nvGraphicFramePr>
        <p:xfrm>
          <a:off x="1500165" y="4500570"/>
          <a:ext cx="6143669" cy="1857389"/>
        </p:xfrm>
        <a:graphic>
          <a:graphicData uri="http://schemas.openxmlformats.org/drawingml/2006/table">
            <a:tbl>
              <a:tblPr/>
              <a:tblGrid>
                <a:gridCol w="1525521"/>
                <a:gridCol w="1194603"/>
                <a:gridCol w="1355730"/>
                <a:gridCol w="2067815"/>
              </a:tblGrid>
              <a:tr h="378573">
                <a:tc>
                  <a:txBody>
                    <a:bodyPr/>
                    <a:lstStyle/>
                    <a:p>
                      <a:pPr algn="ctr" fontAlgn="base">
                        <a:spcAft>
                          <a:spcPts val="0"/>
                        </a:spcAft>
                      </a:pPr>
                      <a:r>
                        <a:rPr lang="zh-CN" sz="1200" kern="0" dirty="0">
                          <a:latin typeface="Times New Roman"/>
                          <a:ea typeface="宋体"/>
                          <a:cs typeface="Times New Roman"/>
                        </a:rPr>
                        <a:t>频率范围</a:t>
                      </a:r>
                      <a:r>
                        <a:rPr lang="en-US" sz="1200" kern="0" dirty="0">
                          <a:latin typeface="Times New Roman"/>
                          <a:ea typeface="宋体"/>
                          <a:cs typeface="Times New Roman"/>
                        </a:rPr>
                        <a:t>(MHz)</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dirty="0">
                          <a:latin typeface="Times New Roman"/>
                          <a:ea typeface="宋体"/>
                          <a:cs typeface="Times New Roman"/>
                        </a:rPr>
                        <a:t>步进</a:t>
                      </a:r>
                      <a:r>
                        <a:rPr lang="en-US" sz="1200" kern="0" dirty="0">
                          <a:latin typeface="Times New Roman"/>
                          <a:ea typeface="宋体"/>
                          <a:cs typeface="Times New Roman"/>
                        </a:rPr>
                        <a:t>(MHz)</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驻留时间</a:t>
                      </a:r>
                      <a:r>
                        <a:rPr lang="en-US" sz="1200" kern="0">
                          <a:latin typeface="Times New Roman"/>
                          <a:ea typeface="宋体"/>
                          <a:cs typeface="Times New Roman"/>
                        </a:rPr>
                        <a:t>(s)</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zh-CN" sz="1200" kern="0">
                          <a:latin typeface="Times New Roman"/>
                          <a:ea typeface="宋体"/>
                          <a:cs typeface="Times New Roman"/>
                        </a:rPr>
                        <a:t>调制方式</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704">
                <a:tc>
                  <a:txBody>
                    <a:bodyPr/>
                    <a:lstStyle/>
                    <a:p>
                      <a:pPr algn="ctr" fontAlgn="base">
                        <a:spcAft>
                          <a:spcPts val="0"/>
                        </a:spcAft>
                      </a:pPr>
                      <a:r>
                        <a:rPr lang="en-US" sz="1200" kern="0" dirty="0">
                          <a:latin typeface="Times New Roman"/>
                          <a:ea typeface="宋体"/>
                          <a:cs typeface="Times New Roman"/>
                        </a:rPr>
                        <a:t>20-200</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5</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2</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AM</a:t>
                      </a:r>
                      <a:r>
                        <a:rPr lang="zh-CN" sz="1200" kern="0">
                          <a:latin typeface="Times New Roman"/>
                          <a:ea typeface="宋体"/>
                          <a:cs typeface="Times New Roman"/>
                        </a:rPr>
                        <a:t>，</a:t>
                      </a:r>
                      <a:r>
                        <a:rPr lang="en-US" sz="1200" kern="0">
                          <a:latin typeface="Times New Roman"/>
                          <a:ea typeface="宋体"/>
                          <a:cs typeface="Times New Roman"/>
                        </a:rPr>
                        <a:t>(1kHz,80%)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704">
                <a:tc>
                  <a:txBody>
                    <a:bodyPr/>
                    <a:lstStyle/>
                    <a:p>
                      <a:pPr algn="ctr" fontAlgn="base">
                        <a:spcAft>
                          <a:spcPts val="0"/>
                        </a:spcAft>
                      </a:pPr>
                      <a:r>
                        <a:rPr lang="en-US" sz="1200" kern="0">
                          <a:latin typeface="Times New Roman"/>
                          <a:ea typeface="宋体"/>
                          <a:cs typeface="Times New Roman"/>
                        </a:rPr>
                        <a:t>200-400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10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2</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AM</a:t>
                      </a:r>
                      <a:r>
                        <a:rPr lang="zh-CN" sz="1200" kern="0" dirty="0">
                          <a:latin typeface="Times New Roman"/>
                          <a:ea typeface="宋体"/>
                          <a:cs typeface="Times New Roman"/>
                        </a:rPr>
                        <a:t>，</a:t>
                      </a:r>
                      <a:r>
                        <a:rPr lang="en-US" sz="1200" kern="0" dirty="0">
                          <a:latin typeface="Times New Roman"/>
                          <a:ea typeface="宋体"/>
                          <a:cs typeface="Times New Roman"/>
                        </a:rPr>
                        <a:t>(1kHz,80%)</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704">
                <a:tc>
                  <a:txBody>
                    <a:bodyPr/>
                    <a:lstStyle/>
                    <a:p>
                      <a:pPr algn="ctr" fontAlgn="base">
                        <a:spcAft>
                          <a:spcPts val="0"/>
                        </a:spcAft>
                      </a:pPr>
                      <a:r>
                        <a:rPr lang="en-US" sz="1200" kern="0">
                          <a:latin typeface="Times New Roman"/>
                          <a:ea typeface="宋体"/>
                          <a:cs typeface="Times New Roman"/>
                        </a:rPr>
                        <a:t>400-800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20</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2</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AM</a:t>
                      </a:r>
                      <a:r>
                        <a:rPr lang="zh-CN" sz="1200" kern="0" dirty="0">
                          <a:latin typeface="Times New Roman"/>
                          <a:ea typeface="宋体"/>
                          <a:cs typeface="Times New Roman"/>
                        </a:rPr>
                        <a:t>，</a:t>
                      </a:r>
                      <a:r>
                        <a:rPr lang="en-US" sz="1200" kern="0" dirty="0">
                          <a:latin typeface="Times New Roman"/>
                          <a:ea typeface="宋体"/>
                          <a:cs typeface="Times New Roman"/>
                        </a:rPr>
                        <a:t>(1kHz,80%)</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704">
                <a:tc>
                  <a:txBody>
                    <a:bodyPr/>
                    <a:lstStyle/>
                    <a:p>
                      <a:pPr algn="ctr" fontAlgn="base">
                        <a:spcAft>
                          <a:spcPts val="0"/>
                        </a:spcAft>
                      </a:pPr>
                      <a:r>
                        <a:rPr lang="en-US" sz="1200" kern="0" dirty="0">
                          <a:latin typeface="Times New Roman"/>
                          <a:ea typeface="宋体"/>
                          <a:cs typeface="Times New Roman"/>
                        </a:rPr>
                        <a:t>800-2000</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20</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a:latin typeface="Times New Roman"/>
                          <a:ea typeface="宋体"/>
                          <a:cs typeface="Times New Roman"/>
                        </a:rPr>
                        <a:t>2</a:t>
                      </a:r>
                      <a:endParaRPr lang="zh-CN" sz="12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Aft>
                          <a:spcPts val="0"/>
                        </a:spcAft>
                      </a:pPr>
                      <a:r>
                        <a:rPr lang="en-US" sz="1200" kern="0" dirty="0">
                          <a:latin typeface="Times New Roman"/>
                          <a:ea typeface="宋体"/>
                          <a:cs typeface="Times New Roman"/>
                        </a:rPr>
                        <a:t>PM</a:t>
                      </a:r>
                      <a:r>
                        <a:rPr lang="zh-CN" sz="1200" kern="0" dirty="0">
                          <a:latin typeface="Times New Roman"/>
                          <a:ea typeface="宋体"/>
                          <a:cs typeface="Times New Roman"/>
                        </a:rPr>
                        <a:t>，</a:t>
                      </a:r>
                      <a:r>
                        <a:rPr lang="en-US" sz="1200" kern="0" dirty="0">
                          <a:latin typeface="Times New Roman"/>
                          <a:ea typeface="宋体"/>
                          <a:cs typeface="Times New Roman"/>
                        </a:rPr>
                        <a:t>(4600us,577us)</a:t>
                      </a:r>
                      <a:endParaRPr lang="zh-CN" sz="12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矩形 2"/>
          <p:cNvSpPr>
            <a:spLocks noChangeArrowheads="1"/>
          </p:cNvSpPr>
          <p:nvPr/>
        </p:nvSpPr>
        <p:spPr bwMode="auto">
          <a:xfrm>
            <a:off x="4214813" y="4286250"/>
            <a:ext cx="4572000" cy="1200150"/>
          </a:xfrm>
          <a:prstGeom prst="rect">
            <a:avLst/>
          </a:prstGeom>
          <a:noFill/>
          <a:ln w="9525">
            <a:noFill/>
            <a:miter lim="800000"/>
            <a:headEnd/>
            <a:tailEnd/>
          </a:ln>
        </p:spPr>
        <p:txBody>
          <a:bodyPr>
            <a:spAutoFit/>
          </a:bodyPr>
          <a:lstStyle/>
          <a:p>
            <a:r>
              <a:rPr lang="zh-CN" altLang="en-US">
                <a:solidFill>
                  <a:srgbClr val="000000"/>
                </a:solidFill>
                <a:sym typeface="Arial" pitchFamily="34" charset="0"/>
              </a:rPr>
              <a:t>大电流注入法：</a:t>
            </a:r>
            <a:endParaRPr lang="en-US">
              <a:solidFill>
                <a:srgbClr val="000000"/>
              </a:solidFill>
              <a:sym typeface="Arial" pitchFamily="34" charset="0"/>
            </a:endParaRPr>
          </a:p>
          <a:p>
            <a:r>
              <a:rPr lang="en-US">
                <a:solidFill>
                  <a:srgbClr val="000000"/>
                </a:solidFill>
                <a:sym typeface="Arial" pitchFamily="34" charset="0"/>
              </a:rPr>
              <a:t>        </a:t>
            </a:r>
            <a:r>
              <a:rPr lang="zh-CN" altLang="en-US">
                <a:solidFill>
                  <a:srgbClr val="000000"/>
                </a:solidFill>
                <a:sym typeface="Arial" pitchFamily="34" charset="0"/>
              </a:rPr>
              <a:t>利用电流注入探头通过将骚扰信号直接感应到电线束进行抗扰度试验，适用频段为</a:t>
            </a:r>
            <a:r>
              <a:rPr lang="en-US" altLang="zh-CN">
                <a:solidFill>
                  <a:srgbClr val="000000"/>
                </a:solidFill>
                <a:sym typeface="Arial" pitchFamily="34" charset="0"/>
              </a:rPr>
              <a:t>1MHz</a:t>
            </a:r>
            <a:r>
              <a:rPr lang="zh-CN" altLang="en-US">
                <a:solidFill>
                  <a:srgbClr val="000000"/>
                </a:solidFill>
                <a:sym typeface="Arial" pitchFamily="34" charset="0"/>
              </a:rPr>
              <a:t>～</a:t>
            </a:r>
            <a:r>
              <a:rPr lang="en-US" altLang="zh-CN">
                <a:solidFill>
                  <a:srgbClr val="000000"/>
                </a:solidFill>
                <a:sym typeface="Arial" pitchFamily="34" charset="0"/>
              </a:rPr>
              <a:t>400MHz.</a:t>
            </a:r>
            <a:endParaRPr lang="zh-CN" altLang="en-US"/>
          </a:p>
        </p:txBody>
      </p:sp>
      <p:sp>
        <p:nvSpPr>
          <p:cNvPr id="50180" name="Text Box 141"/>
          <p:cNvSpPr>
            <a:spLocks noChangeArrowheads="1"/>
          </p:cNvSpPr>
          <p:nvPr/>
        </p:nvSpPr>
        <p:spPr bwMode="auto">
          <a:xfrm>
            <a:off x="4857750" y="5640388"/>
            <a:ext cx="3657600" cy="646112"/>
          </a:xfrm>
          <a:prstGeom prst="rect">
            <a:avLst/>
          </a:prstGeom>
          <a:noFill/>
          <a:ln w="9525">
            <a:noFill/>
            <a:miter lim="800000"/>
            <a:headEnd/>
            <a:tailEnd/>
          </a:ln>
        </p:spPr>
        <p:txBody>
          <a:bodyPr lIns="18000" rIns="18000">
            <a:spAutoFit/>
          </a:bodyPr>
          <a:lstStyle/>
          <a:p>
            <a:pPr>
              <a:buFont typeface="Wingdings" pitchFamily="2" charset="2"/>
              <a:buChar char="ü"/>
            </a:pPr>
            <a:r>
              <a:rPr lang="zh-CN" altLang="en-US">
                <a:solidFill>
                  <a:srgbClr val="000000"/>
                </a:solidFill>
                <a:sym typeface="Arial" pitchFamily="34" charset="0"/>
              </a:rPr>
              <a:t>对功放功率的要求较低</a:t>
            </a:r>
          </a:p>
          <a:p>
            <a:pPr>
              <a:buFont typeface="Wingdings" pitchFamily="2" charset="2"/>
              <a:buChar char="ü"/>
            </a:pPr>
            <a:r>
              <a:rPr lang="zh-CN" altLang="en-US">
                <a:solidFill>
                  <a:srgbClr val="000000"/>
                </a:solidFill>
                <a:sym typeface="Arial" pitchFamily="34" charset="0"/>
              </a:rPr>
              <a:t>线缆耦合，非侵入性</a:t>
            </a:r>
            <a:endParaRPr lang="zh-CN" altLang="en-US"/>
          </a:p>
        </p:txBody>
      </p:sp>
      <p:pic>
        <p:nvPicPr>
          <p:cNvPr id="50181" name="图片 7" descr="C:\Documents and Settings\Administrator\桌面\试验室介绍\DSCN6794.JPG"/>
          <p:cNvPicPr>
            <a:picLocks noChangeArrowheads="1"/>
          </p:cNvPicPr>
          <p:nvPr/>
        </p:nvPicPr>
        <p:blipFill>
          <a:blip r:embed="rId2"/>
          <a:srcRect/>
          <a:stretch>
            <a:fillRect/>
          </a:stretch>
        </p:blipFill>
        <p:spPr bwMode="auto">
          <a:xfrm>
            <a:off x="500063" y="1143000"/>
            <a:ext cx="3429000" cy="2571750"/>
          </a:xfrm>
          <a:prstGeom prst="rect">
            <a:avLst/>
          </a:prstGeom>
          <a:noFill/>
          <a:ln w="9525">
            <a:noFill/>
            <a:miter lim="800000"/>
            <a:headEnd/>
            <a:tailEnd/>
          </a:ln>
        </p:spPr>
      </p:pic>
      <p:pic>
        <p:nvPicPr>
          <p:cNvPr id="50182" name="图片 8" descr="E:\电磁兼容\欢哥照片\ISO 11452-4：2011  SAE J 1113-4-2004\DSCN7304.JPG"/>
          <p:cNvPicPr>
            <a:picLocks noChangeArrowheads="1"/>
          </p:cNvPicPr>
          <p:nvPr/>
        </p:nvPicPr>
        <p:blipFill>
          <a:blip r:embed="rId3"/>
          <a:srcRect b="15378"/>
          <a:stretch>
            <a:fillRect/>
          </a:stretch>
        </p:blipFill>
        <p:spPr bwMode="auto">
          <a:xfrm>
            <a:off x="500063" y="3786188"/>
            <a:ext cx="3429000" cy="2500312"/>
          </a:xfrm>
          <a:prstGeom prst="rect">
            <a:avLst/>
          </a:prstGeom>
          <a:noFill/>
          <a:ln w="9525">
            <a:noFill/>
            <a:miter lim="800000"/>
            <a:headEnd/>
            <a:tailEnd/>
          </a:ln>
        </p:spPr>
      </p:pic>
      <p:sp>
        <p:nvSpPr>
          <p:cNvPr id="50183" name="矩形 9"/>
          <p:cNvSpPr>
            <a:spLocks noChangeArrowheads="1"/>
          </p:cNvSpPr>
          <p:nvPr/>
        </p:nvSpPr>
        <p:spPr bwMode="auto">
          <a:xfrm>
            <a:off x="4214813" y="1428750"/>
            <a:ext cx="4572000" cy="923925"/>
          </a:xfrm>
          <a:prstGeom prst="rect">
            <a:avLst/>
          </a:prstGeom>
          <a:noFill/>
          <a:ln w="9525">
            <a:noFill/>
            <a:miter lim="800000"/>
            <a:headEnd/>
            <a:tailEnd/>
          </a:ln>
        </p:spPr>
        <p:txBody>
          <a:bodyPr>
            <a:spAutoFit/>
          </a:bodyPr>
          <a:lstStyle/>
          <a:p>
            <a:r>
              <a:rPr lang="zh-CN" altLang="en-US" dirty="0">
                <a:solidFill>
                  <a:srgbClr val="000000"/>
                </a:solidFill>
                <a:sym typeface="Arial" pitchFamily="34" charset="0"/>
              </a:rPr>
              <a:t>自由场法：</a:t>
            </a:r>
            <a:endParaRPr lang="en-US" dirty="0">
              <a:solidFill>
                <a:srgbClr val="000000"/>
              </a:solidFill>
              <a:sym typeface="Arial" pitchFamily="34" charset="0"/>
            </a:endParaRPr>
          </a:p>
          <a:p>
            <a:r>
              <a:rPr lang="en-US" dirty="0">
                <a:solidFill>
                  <a:srgbClr val="000000"/>
                </a:solidFill>
                <a:sym typeface="Arial" pitchFamily="34" charset="0"/>
              </a:rPr>
              <a:t>      </a:t>
            </a:r>
            <a:r>
              <a:rPr lang="en-US" dirty="0" smtClean="0">
                <a:solidFill>
                  <a:srgbClr val="000000"/>
                </a:solidFill>
                <a:sym typeface="Arial" pitchFamily="34" charset="0"/>
              </a:rPr>
              <a:t> </a:t>
            </a:r>
            <a:r>
              <a:rPr lang="zh-CN" altLang="en-US" dirty="0" smtClean="0">
                <a:solidFill>
                  <a:srgbClr val="000000"/>
                </a:solidFill>
                <a:sym typeface="Arial" pitchFamily="34" charset="0"/>
              </a:rPr>
              <a:t>适用</a:t>
            </a:r>
            <a:r>
              <a:rPr lang="zh-CN" altLang="en-US" dirty="0">
                <a:solidFill>
                  <a:srgbClr val="000000"/>
                </a:solidFill>
                <a:sym typeface="Arial" pitchFamily="34" charset="0"/>
              </a:rPr>
              <a:t>频段：</a:t>
            </a:r>
            <a:r>
              <a:rPr lang="en-US" altLang="zh-CN" dirty="0">
                <a:solidFill>
                  <a:srgbClr val="000000"/>
                </a:solidFill>
                <a:sym typeface="Arial" pitchFamily="34" charset="0"/>
              </a:rPr>
              <a:t>80~1000MHz</a:t>
            </a:r>
            <a:endParaRPr lang="zh-CN" altLang="en-US" dirty="0">
              <a:solidFill>
                <a:srgbClr val="000000"/>
              </a:solidFill>
              <a:sym typeface="Arial" pitchFamily="34" charset="0"/>
            </a:endParaRPr>
          </a:p>
          <a:p>
            <a:r>
              <a:rPr lang="en-US" altLang="zh-CN" dirty="0">
                <a:solidFill>
                  <a:srgbClr val="000000"/>
                </a:solidFill>
                <a:sym typeface="Arial" pitchFamily="34" charset="0"/>
              </a:rPr>
              <a:t>        </a:t>
            </a:r>
            <a:endParaRPr lang="zh-CN" altLang="en-US" dirty="0"/>
          </a:p>
        </p:txBody>
      </p:sp>
      <p:sp>
        <p:nvSpPr>
          <p:cNvPr id="9" name="灯片编号占位符 2"/>
          <p:cNvSpPr>
            <a:spLocks noGrp="1"/>
          </p:cNvSpPr>
          <p:nvPr>
            <p:ph type="sldNum" sz="quarter" idx="10"/>
          </p:nvPr>
        </p:nvSpPr>
        <p:spPr>
          <a:xfrm>
            <a:off x="6804025" y="6381750"/>
            <a:ext cx="2133600" cy="476250"/>
          </a:xfrm>
          <a:noFill/>
        </p:spPr>
        <p:txBody>
          <a:bodyPr/>
          <a:lstStyle/>
          <a:p>
            <a:fld id="{0272990F-05CF-4D47-BF23-27122880AD50}" type="slidenum">
              <a:rPr lang="zh-CN" altLang="en-US"/>
              <a:pPr/>
              <a:t>88</a:t>
            </a:fld>
            <a:endParaRPr lang="en-US" altLang="zh-CN" sz="1800" dirty="0"/>
          </a:p>
        </p:txBody>
      </p:sp>
      <p:sp>
        <p:nvSpPr>
          <p:cNvPr id="10"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电磁辐射抗扰度</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10"/>
          <p:cNvSpPr>
            <a:spLocks noChangeArrowheads="1"/>
          </p:cNvSpPr>
          <p:nvPr/>
        </p:nvSpPr>
        <p:spPr bwMode="auto">
          <a:xfrm>
            <a:off x="4643438" y="3903663"/>
            <a:ext cx="4357687" cy="1200329"/>
          </a:xfrm>
          <a:prstGeom prst="rect">
            <a:avLst/>
          </a:prstGeom>
          <a:noFill/>
          <a:ln w="9525">
            <a:noFill/>
            <a:miter lim="800000"/>
            <a:headEnd/>
            <a:tailEnd/>
          </a:ln>
        </p:spPr>
        <p:txBody>
          <a:bodyPr wrap="square" lIns="18000" rIns="18000" anchor="ctr">
            <a:spAutoFit/>
          </a:bodyPr>
          <a:lstStyle/>
          <a:p>
            <a:r>
              <a:rPr lang="zh-CN" altLang="en-US" dirty="0">
                <a:solidFill>
                  <a:srgbClr val="000000"/>
                </a:solidFill>
                <a:sym typeface="Arial" pitchFamily="34" charset="0"/>
              </a:rPr>
              <a:t>带状线法包含</a:t>
            </a:r>
            <a:r>
              <a:rPr lang="en-US" altLang="zh-CN" dirty="0">
                <a:solidFill>
                  <a:srgbClr val="000000"/>
                </a:solidFill>
                <a:sym typeface="Arial" pitchFamily="34" charset="0"/>
              </a:rPr>
              <a:t>150mm</a:t>
            </a:r>
            <a:r>
              <a:rPr lang="zh-CN" altLang="en-US" dirty="0">
                <a:solidFill>
                  <a:srgbClr val="000000"/>
                </a:solidFill>
                <a:sym typeface="Arial" pitchFamily="34" charset="0"/>
              </a:rPr>
              <a:t>带状线法以及</a:t>
            </a:r>
            <a:r>
              <a:rPr lang="en-US" altLang="zh-CN" dirty="0">
                <a:solidFill>
                  <a:srgbClr val="000000"/>
                </a:solidFill>
                <a:sym typeface="Arial" pitchFamily="34" charset="0"/>
              </a:rPr>
              <a:t>800mm</a:t>
            </a:r>
            <a:r>
              <a:rPr lang="zh-CN" altLang="en-US" dirty="0">
                <a:solidFill>
                  <a:srgbClr val="000000"/>
                </a:solidFill>
                <a:sym typeface="Arial" pitchFamily="34" charset="0"/>
              </a:rPr>
              <a:t>带状线法两种。适用频率范围为</a:t>
            </a:r>
            <a:r>
              <a:rPr lang="en-US" altLang="zh-CN" dirty="0">
                <a:solidFill>
                  <a:srgbClr val="000000"/>
                </a:solidFill>
                <a:sym typeface="Arial" pitchFamily="34" charset="0"/>
              </a:rPr>
              <a:t>0.01MHz</a:t>
            </a:r>
            <a:r>
              <a:rPr lang="zh-CN" altLang="en-US" dirty="0">
                <a:solidFill>
                  <a:srgbClr val="000000"/>
                </a:solidFill>
                <a:sym typeface="Arial" pitchFamily="34" charset="0"/>
              </a:rPr>
              <a:t>～</a:t>
            </a:r>
            <a:r>
              <a:rPr lang="en-US" altLang="zh-CN" dirty="0">
                <a:solidFill>
                  <a:srgbClr val="000000"/>
                </a:solidFill>
                <a:sym typeface="Arial" pitchFamily="34" charset="0"/>
              </a:rPr>
              <a:t>400MHz</a:t>
            </a:r>
            <a:r>
              <a:rPr lang="zh-CN" altLang="en-US" dirty="0" smtClean="0">
                <a:solidFill>
                  <a:srgbClr val="000000"/>
                </a:solidFill>
                <a:sym typeface="Arial" pitchFamily="34" charset="0"/>
              </a:rPr>
              <a:t>。（线束暴露、</a:t>
            </a:r>
            <a:r>
              <a:rPr lang="en-US" altLang="zh-CN" dirty="0" smtClean="0">
                <a:solidFill>
                  <a:srgbClr val="000000"/>
                </a:solidFill>
                <a:sym typeface="Arial" pitchFamily="34" charset="0"/>
              </a:rPr>
              <a:t>DUT</a:t>
            </a:r>
            <a:r>
              <a:rPr lang="zh-CN" altLang="en-US" dirty="0" smtClean="0">
                <a:solidFill>
                  <a:srgbClr val="000000"/>
                </a:solidFill>
                <a:sym typeface="Arial" pitchFamily="34" charset="0"/>
              </a:rPr>
              <a:t>暴露、线束和</a:t>
            </a:r>
            <a:r>
              <a:rPr lang="en-US" altLang="zh-CN" dirty="0" smtClean="0">
                <a:solidFill>
                  <a:srgbClr val="000000"/>
                </a:solidFill>
                <a:sym typeface="Arial" pitchFamily="34" charset="0"/>
              </a:rPr>
              <a:t>DUT</a:t>
            </a:r>
            <a:r>
              <a:rPr lang="zh-CN" altLang="en-US" dirty="0" smtClean="0">
                <a:solidFill>
                  <a:srgbClr val="000000"/>
                </a:solidFill>
                <a:sym typeface="Arial" pitchFamily="34" charset="0"/>
              </a:rPr>
              <a:t>同时暴露三种试验布置） </a:t>
            </a:r>
            <a:endParaRPr lang="zh-CN" altLang="en-US" dirty="0"/>
          </a:p>
        </p:txBody>
      </p:sp>
      <p:sp>
        <p:nvSpPr>
          <p:cNvPr id="51204" name="Rectangle 2"/>
          <p:cNvSpPr>
            <a:spLocks noChangeArrowheads="1"/>
          </p:cNvSpPr>
          <p:nvPr/>
        </p:nvSpPr>
        <p:spPr bwMode="auto">
          <a:xfrm>
            <a:off x="285750" y="3933825"/>
            <a:ext cx="4114800" cy="923925"/>
          </a:xfrm>
          <a:prstGeom prst="rect">
            <a:avLst/>
          </a:prstGeom>
          <a:noFill/>
          <a:ln w="9525">
            <a:noFill/>
            <a:miter lim="800000"/>
            <a:headEnd/>
            <a:tailEnd/>
          </a:ln>
        </p:spPr>
        <p:txBody>
          <a:bodyPr lIns="18000" rIns="18000" anchor="ctr">
            <a:spAutoFit/>
          </a:bodyPr>
          <a:lstStyle/>
          <a:p>
            <a:r>
              <a:rPr lang="en-US" altLang="zh-CN" dirty="0">
                <a:solidFill>
                  <a:srgbClr val="000000"/>
                </a:solidFill>
                <a:sym typeface="Arial" pitchFamily="34" charset="0"/>
              </a:rPr>
              <a:t>TEM</a:t>
            </a:r>
            <a:r>
              <a:rPr lang="zh-CN" altLang="en-US" dirty="0">
                <a:solidFill>
                  <a:srgbClr val="000000"/>
                </a:solidFill>
                <a:sym typeface="Arial" pitchFamily="34" charset="0"/>
              </a:rPr>
              <a:t>小室法只能用来测试尺寸较小的设备，适用的测试频率范围为</a:t>
            </a:r>
            <a:r>
              <a:rPr lang="en-US" altLang="zh-CN" dirty="0">
                <a:solidFill>
                  <a:srgbClr val="000000"/>
                </a:solidFill>
                <a:sym typeface="Arial" pitchFamily="34" charset="0"/>
              </a:rPr>
              <a:t>0.01MHz </a:t>
            </a:r>
            <a:r>
              <a:rPr lang="zh-CN" altLang="en-US" dirty="0">
                <a:solidFill>
                  <a:srgbClr val="000000"/>
                </a:solidFill>
                <a:sym typeface="Arial" pitchFamily="34" charset="0"/>
              </a:rPr>
              <a:t>～</a:t>
            </a:r>
            <a:r>
              <a:rPr lang="en-US" altLang="zh-CN" dirty="0">
                <a:solidFill>
                  <a:srgbClr val="000000"/>
                </a:solidFill>
                <a:sym typeface="Arial" pitchFamily="34" charset="0"/>
              </a:rPr>
              <a:t>200MHz</a:t>
            </a:r>
            <a:r>
              <a:rPr lang="zh-CN" altLang="en-US" dirty="0">
                <a:solidFill>
                  <a:srgbClr val="000000"/>
                </a:solidFill>
                <a:latin typeface="宋体" pitchFamily="2" charset="-122"/>
                <a:sym typeface="宋体" pitchFamily="2" charset="-122"/>
              </a:rPr>
              <a:t>。 </a:t>
            </a:r>
            <a:endParaRPr lang="zh-CN" altLang="en-US" dirty="0"/>
          </a:p>
        </p:txBody>
      </p:sp>
      <p:sp>
        <p:nvSpPr>
          <p:cNvPr id="51205" name="Rectangle 12"/>
          <p:cNvSpPr>
            <a:spLocks noChangeArrowheads="1"/>
          </p:cNvSpPr>
          <p:nvPr/>
        </p:nvSpPr>
        <p:spPr bwMode="auto">
          <a:xfrm>
            <a:off x="304800" y="5214938"/>
            <a:ext cx="8839200" cy="646112"/>
          </a:xfrm>
          <a:prstGeom prst="rect">
            <a:avLst/>
          </a:prstGeom>
          <a:noFill/>
          <a:ln w="9525">
            <a:noFill/>
            <a:miter lim="800000"/>
            <a:headEnd/>
            <a:tailEnd/>
          </a:ln>
        </p:spPr>
        <p:txBody>
          <a:bodyPr lIns="18000" rIns="18000" anchor="ctr">
            <a:spAutoFit/>
          </a:bodyPr>
          <a:lstStyle/>
          <a:p>
            <a:r>
              <a:rPr lang="zh-CN" altLang="en-US">
                <a:solidFill>
                  <a:srgbClr val="000000"/>
                </a:solidFill>
                <a:sym typeface="Arial" pitchFamily="34" charset="0"/>
              </a:rPr>
              <a:t>      上述两种方法存在频率上限，当测试信号频率高于上限频率时，就会产生不受控制的电磁场高次模，影响测试准确性。 </a:t>
            </a:r>
            <a:endParaRPr lang="zh-CN" altLang="en-US"/>
          </a:p>
        </p:txBody>
      </p:sp>
      <p:pic>
        <p:nvPicPr>
          <p:cNvPr id="51206" name="图片 5" descr="C:\Documents and Settings\Administrator\桌面\试验室介绍\DSCN7041.JPG"/>
          <p:cNvPicPr>
            <a:picLocks noChangeArrowheads="1"/>
          </p:cNvPicPr>
          <p:nvPr/>
        </p:nvPicPr>
        <p:blipFill>
          <a:blip r:embed="rId2"/>
          <a:srcRect/>
          <a:stretch>
            <a:fillRect/>
          </a:stretch>
        </p:blipFill>
        <p:spPr bwMode="auto">
          <a:xfrm>
            <a:off x="571500" y="1357313"/>
            <a:ext cx="3500438" cy="2500312"/>
          </a:xfrm>
          <a:prstGeom prst="rect">
            <a:avLst/>
          </a:prstGeom>
          <a:noFill/>
          <a:ln w="9525">
            <a:noFill/>
            <a:miter lim="800000"/>
            <a:headEnd/>
            <a:tailEnd/>
          </a:ln>
        </p:spPr>
      </p:pic>
      <p:pic>
        <p:nvPicPr>
          <p:cNvPr id="51207" name="Picture 2"/>
          <p:cNvPicPr>
            <a:picLocks noChangeAspect="1" noChangeArrowheads="1"/>
          </p:cNvPicPr>
          <p:nvPr/>
        </p:nvPicPr>
        <p:blipFill>
          <a:blip r:embed="rId3"/>
          <a:srcRect/>
          <a:stretch>
            <a:fillRect/>
          </a:stretch>
        </p:blipFill>
        <p:spPr bwMode="auto">
          <a:xfrm>
            <a:off x="4929188" y="1357313"/>
            <a:ext cx="3500437" cy="2500312"/>
          </a:xfrm>
          <a:prstGeom prst="rect">
            <a:avLst/>
          </a:prstGeom>
          <a:noFill/>
          <a:ln w="9525">
            <a:noFill/>
            <a:miter lim="800000"/>
            <a:headEnd/>
            <a:tailEnd/>
          </a:ln>
        </p:spPr>
      </p:pic>
      <p:sp>
        <p:nvSpPr>
          <p:cNvPr id="9" name="灯片编号占位符 2"/>
          <p:cNvSpPr>
            <a:spLocks noGrp="1"/>
          </p:cNvSpPr>
          <p:nvPr>
            <p:ph type="sldNum" sz="quarter" idx="10"/>
          </p:nvPr>
        </p:nvSpPr>
        <p:spPr>
          <a:xfrm>
            <a:off x="6804025" y="6381750"/>
            <a:ext cx="2133600" cy="476250"/>
          </a:xfrm>
          <a:noFill/>
        </p:spPr>
        <p:txBody>
          <a:bodyPr/>
          <a:lstStyle/>
          <a:p>
            <a:fld id="{0272990F-05CF-4D47-BF23-27122880AD50}" type="slidenum">
              <a:rPr lang="zh-CN" altLang="en-US"/>
              <a:pPr/>
              <a:t>89</a:t>
            </a:fld>
            <a:endParaRPr lang="en-US" altLang="zh-CN" sz="1800" dirty="0"/>
          </a:p>
        </p:txBody>
      </p:sp>
      <p:sp>
        <p:nvSpPr>
          <p:cNvPr id="10" name="标题 1"/>
          <p:cNvSpPr>
            <a:spLocks noGrp="1"/>
          </p:cNvSpPr>
          <p:nvPr>
            <p:ph type="title"/>
          </p:nvPr>
        </p:nvSpPr>
        <p:spPr>
          <a:xfrm>
            <a:off x="1331913" y="71438"/>
            <a:ext cx="7597805"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电磁辐射抗扰度</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913" y="71438"/>
            <a:ext cx="73548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二、非充电模式检测项目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j-cs"/>
              </a:rPr>
              <a:t>整车</a:t>
            </a:r>
            <a:r>
              <a:rPr lang="zh-CN" altLang="en-US" sz="2000" kern="1200" dirty="0" smtClean="0">
                <a:solidFill>
                  <a:schemeClr val="tx1"/>
                </a:solidFill>
                <a:latin typeface="Calibri" pitchFamily="34" charset="0"/>
                <a:ea typeface="黑体" pitchFamily="49" charset="-122"/>
                <a:cs typeface="+mj-cs"/>
              </a:rPr>
              <a:t>窄带电磁辐射骚扰</a:t>
            </a:r>
            <a:endParaRPr lang="zh-CN" altLang="en-US" sz="2000" kern="1200" dirty="0" smtClean="0">
              <a:solidFill>
                <a:schemeClr val="tx1"/>
              </a:solidFill>
              <a:latin typeface="Calibri" pitchFamily="34" charset="0"/>
              <a:ea typeface="黑体" pitchFamily="49" charset="-122"/>
              <a:cs typeface="+mn-cs"/>
            </a:endParaRPr>
          </a:p>
        </p:txBody>
      </p:sp>
      <p:sp>
        <p:nvSpPr>
          <p:cNvPr id="9219" name="矩形 3"/>
          <p:cNvSpPr>
            <a:spLocks noChangeArrowheads="1"/>
          </p:cNvSpPr>
          <p:nvPr/>
        </p:nvSpPr>
        <p:spPr bwMode="auto">
          <a:xfrm>
            <a:off x="428625" y="1143000"/>
            <a:ext cx="8143875" cy="1127125"/>
          </a:xfrm>
          <a:prstGeom prst="rect">
            <a:avLst/>
          </a:prstGeom>
          <a:noFill/>
          <a:ln w="9525">
            <a:noFill/>
            <a:miter lim="800000"/>
            <a:headEnd/>
            <a:tailEnd/>
          </a:ln>
        </p:spPr>
        <p:txBody>
          <a:bodyPr>
            <a:spAutoFit/>
          </a:bodyPr>
          <a:lstStyle/>
          <a:p>
            <a:pPr>
              <a:lnSpc>
                <a:spcPct val="120000"/>
              </a:lnSpc>
            </a:pPr>
            <a:r>
              <a:rPr lang="en-US" altLang="zh-CN" sz="2000" b="1" dirty="0">
                <a:solidFill>
                  <a:srgbClr val="000000"/>
                </a:solidFill>
                <a:latin typeface="Times New Roman" pitchFamily="18" charset="0"/>
                <a:sym typeface="Times New Roman" pitchFamily="18" charset="0"/>
              </a:rPr>
              <a:t>2.</a:t>
            </a:r>
            <a:r>
              <a:rPr lang="zh-CN" altLang="en-US" sz="2000" b="1" dirty="0" smtClean="0">
                <a:solidFill>
                  <a:srgbClr val="000000"/>
                </a:solidFill>
                <a:latin typeface="Times New Roman" pitchFamily="18" charset="0"/>
                <a:sym typeface="Times New Roman" pitchFamily="18" charset="0"/>
              </a:rPr>
              <a:t>窄带电磁辐射骚扰</a:t>
            </a:r>
            <a:endParaRPr lang="en-US" sz="2000" b="1"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引用标准：</a:t>
            </a:r>
            <a:r>
              <a:rPr lang="en-US" altLang="zh-CN" dirty="0" smtClean="0">
                <a:solidFill>
                  <a:srgbClr val="000000"/>
                </a:solidFill>
                <a:latin typeface="Times New Roman" pitchFamily="18" charset="0"/>
                <a:sym typeface="Times New Roman" pitchFamily="18" charset="0"/>
              </a:rPr>
              <a:t>CISPR 12</a:t>
            </a:r>
            <a:endParaRPr lang="zh-CN" altLang="en-US"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标准限值</a:t>
            </a:r>
            <a:r>
              <a:rPr lang="en-US" altLang="zh-CN" dirty="0">
                <a:solidFill>
                  <a:srgbClr val="000000"/>
                </a:solidFill>
                <a:latin typeface="Times New Roman" pitchFamily="18" charset="0"/>
                <a:sym typeface="Times New Roman" pitchFamily="18" charset="0"/>
              </a:rPr>
              <a:t>(10m)</a:t>
            </a:r>
            <a:r>
              <a:rPr lang="zh-CN" altLang="en-US" dirty="0">
                <a:solidFill>
                  <a:srgbClr val="000000"/>
                </a:solidFill>
                <a:latin typeface="Times New Roman" pitchFamily="18" charset="0"/>
                <a:sym typeface="Times New Roman" pitchFamily="18" charset="0"/>
              </a:rPr>
              <a:t>：</a:t>
            </a:r>
            <a:endParaRPr lang="zh-CN" altLang="en-US" b="1" dirty="0">
              <a:solidFill>
                <a:srgbClr val="000000"/>
              </a:solidFill>
              <a:sym typeface="Arial" pitchFamily="34" charset="0"/>
            </a:endParaRPr>
          </a:p>
        </p:txBody>
      </p:sp>
      <p:pic>
        <p:nvPicPr>
          <p:cNvPr id="40962" name="Picture 2"/>
          <p:cNvPicPr>
            <a:picLocks noChangeArrowheads="1"/>
          </p:cNvPicPr>
          <p:nvPr/>
        </p:nvPicPr>
        <p:blipFill>
          <a:blip r:embed="rId3"/>
          <a:srcRect/>
          <a:stretch>
            <a:fillRect/>
          </a:stretch>
        </p:blipFill>
        <p:spPr bwMode="auto">
          <a:xfrm>
            <a:off x="1857356" y="2214554"/>
            <a:ext cx="5443200" cy="799200"/>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pic>
        <p:nvPicPr>
          <p:cNvPr id="40963" name="Picture 3"/>
          <p:cNvPicPr>
            <a:picLocks noChangeArrowheads="1"/>
          </p:cNvPicPr>
          <p:nvPr/>
        </p:nvPicPr>
        <p:blipFill>
          <a:blip r:embed="rId4"/>
          <a:srcRect/>
          <a:stretch>
            <a:fillRect/>
          </a:stretch>
        </p:blipFill>
        <p:spPr bwMode="auto">
          <a:xfrm>
            <a:off x="2214546" y="3143248"/>
            <a:ext cx="4786346" cy="3143272"/>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331913" y="71438"/>
            <a:ext cx="78120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沿电源线的瞬态传导抗扰度</a:t>
            </a:r>
          </a:p>
        </p:txBody>
      </p:sp>
      <p:sp>
        <p:nvSpPr>
          <p:cNvPr id="5" name="矩形 4"/>
          <p:cNvSpPr>
            <a:spLocks noChangeArrowheads="1"/>
          </p:cNvSpPr>
          <p:nvPr/>
        </p:nvSpPr>
        <p:spPr bwMode="auto">
          <a:xfrm>
            <a:off x="428625" y="1142984"/>
            <a:ext cx="8143875" cy="1127125"/>
          </a:xfrm>
          <a:prstGeom prst="rect">
            <a:avLst/>
          </a:prstGeom>
          <a:noFill/>
          <a:ln w="9525">
            <a:noFill/>
            <a:miter lim="800000"/>
            <a:headEnd/>
            <a:tailEnd/>
          </a:ln>
        </p:spPr>
        <p:txBody>
          <a:bodyPr>
            <a:spAutoFit/>
          </a:bodyPr>
          <a:lstStyle/>
          <a:p>
            <a:pPr>
              <a:lnSpc>
                <a:spcPct val="120000"/>
              </a:lnSpc>
            </a:pPr>
            <a:r>
              <a:rPr lang="en-US" altLang="zh-CN" sz="2000" b="1" dirty="0" smtClean="0">
                <a:solidFill>
                  <a:srgbClr val="000000"/>
                </a:solidFill>
                <a:latin typeface="Times New Roman" pitchFamily="18" charset="0"/>
                <a:sym typeface="Times New Roman" pitchFamily="18" charset="0"/>
              </a:rPr>
              <a:t>19.</a:t>
            </a:r>
            <a:r>
              <a:rPr lang="zh-CN" altLang="en-US" sz="2000" b="1" dirty="0" smtClean="0">
                <a:solidFill>
                  <a:srgbClr val="000000"/>
                </a:solidFill>
                <a:latin typeface="Times New Roman" pitchFamily="18" charset="0"/>
                <a:sym typeface="Times New Roman" pitchFamily="18" charset="0"/>
              </a:rPr>
              <a:t>沿电源线的瞬态传导抗扰度</a:t>
            </a:r>
            <a:endParaRPr lang="en-US" sz="2000" b="1"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引用标准</a:t>
            </a:r>
            <a:r>
              <a:rPr lang="zh-CN" altLang="en-US" dirty="0" smtClean="0">
                <a:solidFill>
                  <a:srgbClr val="000000"/>
                </a:solidFill>
                <a:latin typeface="Times New Roman" pitchFamily="18" charset="0"/>
                <a:sym typeface="Times New Roman" pitchFamily="18" charset="0"/>
              </a:rPr>
              <a:t>：</a:t>
            </a:r>
            <a:r>
              <a:rPr lang="en-US" altLang="zh-CN" dirty="0" smtClean="0">
                <a:solidFill>
                  <a:srgbClr val="000000"/>
                </a:solidFill>
                <a:latin typeface="Times New Roman" pitchFamily="18" charset="0"/>
                <a:sym typeface="Times New Roman" pitchFamily="18" charset="0"/>
              </a:rPr>
              <a:t>ISO7637-2</a:t>
            </a:r>
            <a:endParaRPr lang="zh-CN" altLang="en-US" dirty="0">
              <a:solidFill>
                <a:srgbClr val="000000"/>
              </a:solidFill>
              <a:latin typeface="Times New Roman" pitchFamily="18" charset="0"/>
              <a:sym typeface="Times New Roman" pitchFamily="18" charset="0"/>
            </a:endParaRPr>
          </a:p>
          <a:p>
            <a:pPr>
              <a:lnSpc>
                <a:spcPct val="120000"/>
              </a:lnSpc>
            </a:pPr>
            <a:r>
              <a:rPr lang="zh-CN" altLang="en-US" dirty="0">
                <a:solidFill>
                  <a:srgbClr val="000000"/>
                </a:solidFill>
                <a:latin typeface="Times New Roman" pitchFamily="18" charset="0"/>
                <a:sym typeface="Times New Roman" pitchFamily="18" charset="0"/>
              </a:rPr>
              <a:t> ★ </a:t>
            </a:r>
            <a:r>
              <a:rPr lang="zh-CN" altLang="en-US" dirty="0" smtClean="0">
                <a:solidFill>
                  <a:srgbClr val="000000"/>
                </a:solidFill>
                <a:latin typeface="Times New Roman" pitchFamily="18" charset="0"/>
                <a:sym typeface="Times New Roman" pitchFamily="18" charset="0"/>
              </a:rPr>
              <a:t>试验电平：</a:t>
            </a:r>
            <a:endParaRPr lang="zh-CN" altLang="en-US" b="1" dirty="0">
              <a:solidFill>
                <a:srgbClr val="000000"/>
              </a:solidFill>
              <a:sym typeface="Arial" pitchFamily="34" charset="0"/>
            </a:endParaRPr>
          </a:p>
        </p:txBody>
      </p:sp>
      <p:pic>
        <p:nvPicPr>
          <p:cNvPr id="75777" name="Picture 1"/>
          <p:cNvPicPr>
            <a:picLocks noChangeAspect="1" noChangeArrowheads="1"/>
          </p:cNvPicPr>
          <p:nvPr/>
        </p:nvPicPr>
        <p:blipFill>
          <a:blip r:embed="rId2"/>
          <a:srcRect/>
          <a:stretch>
            <a:fillRect/>
          </a:stretch>
        </p:blipFill>
        <p:spPr bwMode="auto">
          <a:xfrm>
            <a:off x="1214414" y="2500306"/>
            <a:ext cx="7096125" cy="3038475"/>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913" y="71438"/>
            <a:ext cx="78120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沿电源线的瞬态传导抗扰度</a:t>
            </a:r>
          </a:p>
        </p:txBody>
      </p:sp>
      <p:pic>
        <p:nvPicPr>
          <p:cNvPr id="73729" name="Picture 1"/>
          <p:cNvPicPr>
            <a:picLocks noChangeAspect="1" noChangeArrowheads="1"/>
          </p:cNvPicPr>
          <p:nvPr/>
        </p:nvPicPr>
        <p:blipFill>
          <a:blip r:embed="rId2"/>
          <a:srcRect/>
          <a:stretch>
            <a:fillRect/>
          </a:stretch>
        </p:blipFill>
        <p:spPr bwMode="auto">
          <a:xfrm>
            <a:off x="1643043" y="3786190"/>
            <a:ext cx="6000792" cy="2605691"/>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pic>
        <p:nvPicPr>
          <p:cNvPr id="73730" name="Picture 2"/>
          <p:cNvPicPr>
            <a:picLocks noChangeAspect="1" noChangeArrowheads="1"/>
          </p:cNvPicPr>
          <p:nvPr/>
        </p:nvPicPr>
        <p:blipFill>
          <a:blip r:embed="rId3"/>
          <a:srcRect/>
          <a:stretch>
            <a:fillRect/>
          </a:stretch>
        </p:blipFill>
        <p:spPr bwMode="auto">
          <a:xfrm>
            <a:off x="1590713" y="1208643"/>
            <a:ext cx="6053121" cy="2577547"/>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1"/>
          <p:cNvPicPr>
            <a:picLocks noChangeAspect="1" noChangeArrowheads="1"/>
          </p:cNvPicPr>
          <p:nvPr/>
        </p:nvPicPr>
        <p:blipFill>
          <a:blip r:embed="rId2"/>
          <a:srcRect/>
          <a:stretch>
            <a:fillRect/>
          </a:stretch>
        </p:blipFill>
        <p:spPr bwMode="auto">
          <a:xfrm>
            <a:off x="428596" y="2704428"/>
            <a:ext cx="4000528" cy="2867712"/>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pic>
        <p:nvPicPr>
          <p:cNvPr id="74754" name="Picture 2"/>
          <p:cNvPicPr>
            <a:picLocks noChangeAspect="1" noChangeArrowheads="1"/>
          </p:cNvPicPr>
          <p:nvPr/>
        </p:nvPicPr>
        <p:blipFill>
          <a:blip r:embed="rId3"/>
          <a:srcRect/>
          <a:stretch>
            <a:fillRect/>
          </a:stretch>
        </p:blipFill>
        <p:spPr bwMode="auto">
          <a:xfrm>
            <a:off x="4929190" y="2743211"/>
            <a:ext cx="3929090" cy="2900367"/>
          </a:xfrm>
          <a:prstGeom prst="rect">
            <a:avLst/>
          </a:prstGeom>
          <a:noFill/>
          <a:ln w="9525" cmpd="sng">
            <a:noFill/>
            <a:miter lim="800000"/>
            <a:headEnd/>
            <a:tailEnd/>
          </a:ln>
          <a:effectLst>
            <a:outerShdw dist="17961" dir="2700000" algn="ctr" rotWithShape="0">
              <a:schemeClr val="accent1">
                <a:gamma/>
                <a:shade val="60000"/>
                <a:invGamma/>
                <a:alpha val="50000"/>
              </a:schemeClr>
            </a:outerShdw>
          </a:effectLst>
        </p:spPr>
      </p:pic>
      <p:sp>
        <p:nvSpPr>
          <p:cNvPr id="4" name="标题 1"/>
          <p:cNvSpPr>
            <a:spLocks noGrp="1"/>
          </p:cNvSpPr>
          <p:nvPr>
            <p:ph type="title"/>
          </p:nvPr>
        </p:nvSpPr>
        <p:spPr>
          <a:xfrm>
            <a:off x="1331913" y="71438"/>
            <a:ext cx="7812087" cy="928687"/>
          </a:xfrm>
          <a:extLst/>
        </p:spPr>
        <p:txBody>
          <a:bodyPr/>
          <a:lstStyle/>
          <a:p>
            <a:pPr algn="l">
              <a:buFont typeface="Arial" pitchFamily="34" charset="0"/>
              <a:buNone/>
              <a:defRPr/>
            </a:pPr>
            <a:r>
              <a:rPr lang="zh-CN" altLang="en-US" sz="2800" kern="1200" dirty="0" smtClean="0">
                <a:solidFill>
                  <a:schemeClr val="tx1"/>
                </a:solidFill>
                <a:latin typeface="Calibri" pitchFamily="34" charset="0"/>
                <a:ea typeface="黑体" pitchFamily="49" charset="-122"/>
                <a:cs typeface="+mn-cs"/>
              </a:rPr>
              <a:t>三、充电模式检测项目</a:t>
            </a:r>
            <a:r>
              <a:rPr lang="en-US" altLang="zh-CN" sz="2800" kern="1200" dirty="0" smtClean="0">
                <a:solidFill>
                  <a:schemeClr val="tx1"/>
                </a:solidFill>
                <a:latin typeface="Calibri" pitchFamily="34" charset="0"/>
                <a:ea typeface="黑体" pitchFamily="49" charset="-122"/>
                <a:cs typeface="+mn-cs"/>
              </a:rPr>
              <a:t/>
            </a:r>
            <a:br>
              <a:rPr lang="en-US" altLang="zh-CN" sz="2800" kern="1200" dirty="0" smtClean="0">
                <a:solidFill>
                  <a:schemeClr val="tx1"/>
                </a:solidFill>
                <a:latin typeface="Calibri" pitchFamily="34" charset="0"/>
                <a:ea typeface="黑体" pitchFamily="49" charset="-122"/>
                <a:cs typeface="+mn-cs"/>
              </a:rPr>
            </a:br>
            <a:r>
              <a:rPr lang="en-US" altLang="zh-CN" sz="2800" kern="1200" dirty="0" smtClean="0">
                <a:solidFill>
                  <a:schemeClr val="tx1"/>
                </a:solidFill>
                <a:latin typeface="Calibri" pitchFamily="34" charset="0"/>
                <a:ea typeface="黑体" pitchFamily="49" charset="-122"/>
                <a:cs typeface="+mn-cs"/>
              </a:rPr>
              <a:t>                                         </a:t>
            </a:r>
            <a:r>
              <a:rPr lang="en-US" altLang="zh-CN" sz="2000" kern="1200" dirty="0" smtClean="0">
                <a:solidFill>
                  <a:schemeClr val="tx1"/>
                </a:solidFill>
                <a:latin typeface="Calibri" pitchFamily="34" charset="0"/>
                <a:ea typeface="黑体" pitchFamily="49" charset="-122"/>
                <a:cs typeface="+mn-cs"/>
              </a:rPr>
              <a:t>——</a:t>
            </a:r>
            <a:r>
              <a:rPr lang="zh-CN" altLang="en-US" sz="2000" kern="1200" dirty="0" smtClean="0">
                <a:solidFill>
                  <a:srgbClr val="FF0000"/>
                </a:solidFill>
                <a:latin typeface="Calibri" pitchFamily="34" charset="0"/>
                <a:ea typeface="黑体" pitchFamily="49" charset="-122"/>
                <a:cs typeface="+mn-cs"/>
              </a:rPr>
              <a:t>零部件</a:t>
            </a:r>
            <a:r>
              <a:rPr lang="zh-CN" altLang="en-US" sz="2000" kern="1200" dirty="0" smtClean="0">
                <a:solidFill>
                  <a:schemeClr val="tx1"/>
                </a:solidFill>
                <a:latin typeface="Calibri" pitchFamily="34" charset="0"/>
                <a:ea typeface="黑体" pitchFamily="49" charset="-122"/>
                <a:cs typeface="+mn-cs"/>
              </a:rPr>
              <a:t>沿电源线的瞬态传导抗扰度</a:t>
            </a:r>
          </a:p>
        </p:txBody>
      </p:sp>
      <p:sp>
        <p:nvSpPr>
          <p:cNvPr id="5" name="矩形 4"/>
          <p:cNvSpPr/>
          <p:nvPr/>
        </p:nvSpPr>
        <p:spPr>
          <a:xfrm>
            <a:off x="500034" y="2273850"/>
            <a:ext cx="1454244" cy="369332"/>
          </a:xfrm>
          <a:prstGeom prst="rect">
            <a:avLst/>
          </a:prstGeom>
        </p:spPr>
        <p:txBody>
          <a:bodyPr wrap="none">
            <a:spAutoFit/>
          </a:bodyPr>
          <a:lstStyle/>
          <a:p>
            <a:r>
              <a:rPr lang="zh-CN" altLang="en-US" dirty="0">
                <a:solidFill>
                  <a:srgbClr val="000000"/>
                </a:solidFill>
                <a:latin typeface="Times New Roman" pitchFamily="18" charset="0"/>
                <a:sym typeface="Times New Roman" pitchFamily="18" charset="0"/>
              </a:rPr>
              <a:t> ★ </a:t>
            </a:r>
            <a:r>
              <a:rPr lang="zh-CN" altLang="en-US" dirty="0" smtClean="0">
                <a:solidFill>
                  <a:srgbClr val="000000"/>
                </a:solidFill>
                <a:latin typeface="Times New Roman" pitchFamily="18" charset="0"/>
                <a:sym typeface="Times New Roman" pitchFamily="18" charset="0"/>
              </a:rPr>
              <a:t>试验照片</a:t>
            </a:r>
            <a:endParaRPr lang="zh-CN" altLang="en-US" dirty="0"/>
          </a:p>
        </p:txBody>
      </p:sp>
      <p:sp>
        <p:nvSpPr>
          <p:cNvPr id="6" name="矩形 5"/>
          <p:cNvSpPr/>
          <p:nvPr/>
        </p:nvSpPr>
        <p:spPr>
          <a:xfrm>
            <a:off x="500034" y="1291224"/>
            <a:ext cx="8143932" cy="923330"/>
          </a:xfrm>
          <a:prstGeom prst="rect">
            <a:avLst/>
          </a:prstGeom>
        </p:spPr>
        <p:txBody>
          <a:bodyPr wrap="square">
            <a:spAutoFit/>
          </a:bodyPr>
          <a:lstStyle/>
          <a:p>
            <a:r>
              <a:rPr lang="zh-CN" altLang="en-US" dirty="0">
                <a:solidFill>
                  <a:srgbClr val="000000"/>
                </a:solidFill>
                <a:latin typeface="Times New Roman" pitchFamily="18" charset="0"/>
                <a:sym typeface="Times New Roman" pitchFamily="18" charset="0"/>
              </a:rPr>
              <a:t> ★ </a:t>
            </a:r>
            <a:r>
              <a:rPr lang="zh-CN" altLang="en-US" dirty="0" smtClean="0">
                <a:solidFill>
                  <a:srgbClr val="000000"/>
                </a:solidFill>
                <a:latin typeface="Times New Roman" pitchFamily="18" charset="0"/>
                <a:sym typeface="Times New Roman" pitchFamily="18" charset="0"/>
              </a:rPr>
              <a:t>试验工况</a:t>
            </a:r>
            <a:endParaRPr lang="en-US" altLang="zh-CN" dirty="0" smtClean="0">
              <a:solidFill>
                <a:srgbClr val="000000"/>
              </a:solidFill>
              <a:latin typeface="Times New Roman" pitchFamily="18" charset="0"/>
              <a:sym typeface="Times New Roman" pitchFamily="18" charset="0"/>
            </a:endParaRPr>
          </a:p>
          <a:p>
            <a:r>
              <a:rPr lang="zh-CN" altLang="en-US" dirty="0" smtClean="0">
                <a:solidFill>
                  <a:srgbClr val="000000"/>
                </a:solidFill>
                <a:sym typeface="Arial" pitchFamily="34" charset="0"/>
              </a:rPr>
              <a:t>      ●零部件处于充电状态；</a:t>
            </a:r>
            <a:endParaRPr lang="en-US" altLang="zh-CN" dirty="0" smtClean="0">
              <a:solidFill>
                <a:srgbClr val="000000"/>
              </a:solidFill>
              <a:latin typeface="Times New Roman" pitchFamily="18" charset="0"/>
              <a:sym typeface="Times New Roman" pitchFamily="18" charset="0"/>
            </a:endParaRPr>
          </a:p>
          <a:p>
            <a:endParaRPr lang="zh-CN" alt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0" y="3860800"/>
            <a:ext cx="9144000" cy="1368425"/>
          </a:xfrm>
          <a:prstGeom prst="rect">
            <a:avLst/>
          </a:prstGeom>
          <a:solidFill>
            <a:srgbClr val="000066"/>
          </a:solidFill>
          <a:ln w="9525" cmpd="sng">
            <a:solidFill>
              <a:schemeClr val="tx1"/>
            </a:solidFill>
            <a:miter lim="800000"/>
            <a:headEnd/>
            <a:tailEnd/>
          </a:ln>
          <a:effectLst>
            <a:outerShdw dist="17961" dir="2700000" algn="ctr" rotWithShape="0">
              <a:schemeClr val="tx1">
                <a:gamma/>
                <a:shade val="60000"/>
                <a:invGamma/>
                <a:alpha val="50000"/>
              </a:schemeClr>
            </a:outerShdw>
          </a:effectLst>
        </p:spPr>
        <p:txBody>
          <a:bodyPr wrap="none" anchor="ctr"/>
          <a:lstStyle/>
          <a:p>
            <a:pPr algn="ctr">
              <a:defRPr/>
            </a:pPr>
            <a:endParaRPr lang="zh-CN" altLang="zh-CN">
              <a:solidFill>
                <a:srgbClr val="0054A7"/>
              </a:solidFill>
            </a:endParaRPr>
          </a:p>
        </p:txBody>
      </p:sp>
      <p:pic>
        <p:nvPicPr>
          <p:cNvPr id="13315" name="Picture 8"/>
          <p:cNvPicPr>
            <a:picLocks noChangeAspect="1" noChangeArrowheads="1"/>
          </p:cNvPicPr>
          <p:nvPr/>
        </p:nvPicPr>
        <p:blipFill>
          <a:blip r:embed="rId2"/>
          <a:srcRect/>
          <a:stretch>
            <a:fillRect/>
          </a:stretch>
        </p:blipFill>
        <p:spPr bwMode="auto">
          <a:xfrm>
            <a:off x="2305050" y="3071813"/>
            <a:ext cx="4467225" cy="2976562"/>
          </a:xfrm>
          <a:prstGeom prst="rect">
            <a:avLst/>
          </a:prstGeom>
          <a:noFill/>
          <a:ln w="9525">
            <a:noFill/>
            <a:miter lim="800000"/>
            <a:headEnd/>
            <a:tailEnd/>
          </a:ln>
        </p:spPr>
      </p:pic>
      <p:sp>
        <p:nvSpPr>
          <p:cNvPr id="13316" name="Rectangle 7"/>
          <p:cNvSpPr>
            <a:spLocks noChangeArrowheads="1"/>
          </p:cNvSpPr>
          <p:nvPr/>
        </p:nvSpPr>
        <p:spPr bwMode="auto">
          <a:xfrm>
            <a:off x="1828800" y="1484313"/>
            <a:ext cx="5743575" cy="2170112"/>
          </a:xfrm>
          <a:prstGeom prst="rect">
            <a:avLst/>
          </a:prstGeom>
          <a:noFill/>
          <a:ln w="9525">
            <a:noFill/>
            <a:miter lim="800000"/>
            <a:headEnd/>
            <a:tailEnd/>
          </a:ln>
        </p:spPr>
        <p:txBody>
          <a:bodyPr wrap="none">
            <a:spAutoFit/>
          </a:bodyPr>
          <a:lstStyle/>
          <a:p>
            <a:pPr algn="ctr">
              <a:lnSpc>
                <a:spcPct val="125000"/>
              </a:lnSpc>
            </a:pPr>
            <a:r>
              <a:rPr lang="zh-CN" altLang="en-US" sz="3600" b="1" dirty="0" smtClean="0">
                <a:solidFill>
                  <a:srgbClr val="FF0000"/>
                </a:solidFill>
                <a:ea typeface="楷体_GB2312" pitchFamily="49" charset="-122"/>
              </a:rPr>
              <a:t>感谢您的</a:t>
            </a:r>
            <a:r>
              <a:rPr lang="zh-CN" altLang="en-US" sz="3600" b="1" dirty="0">
                <a:solidFill>
                  <a:srgbClr val="FF0000"/>
                </a:solidFill>
                <a:ea typeface="楷体_GB2312" pitchFamily="49" charset="-122"/>
              </a:rPr>
              <a:t>长期支持！</a:t>
            </a:r>
            <a:endParaRPr lang="en-US" sz="3600" b="1" dirty="0">
              <a:solidFill>
                <a:srgbClr val="FF0000"/>
              </a:solidFill>
              <a:ea typeface="楷体_GB2312" pitchFamily="49" charset="-122"/>
            </a:endParaRPr>
          </a:p>
          <a:p>
            <a:pPr algn="ctr">
              <a:lnSpc>
                <a:spcPct val="125000"/>
              </a:lnSpc>
            </a:pPr>
            <a:r>
              <a:rPr lang="zh-CN" altLang="en-US" sz="3600" b="1" dirty="0" smtClean="0">
                <a:solidFill>
                  <a:srgbClr val="FF0000"/>
                </a:solidFill>
                <a:ea typeface="楷体_GB2312" pitchFamily="49" charset="-122"/>
              </a:rPr>
              <a:t>感谢您的</a:t>
            </a:r>
            <a:r>
              <a:rPr lang="zh-CN" altLang="en-US" sz="3600" b="1" dirty="0">
                <a:solidFill>
                  <a:srgbClr val="FF0000"/>
                </a:solidFill>
                <a:ea typeface="楷体_GB2312" pitchFamily="49" charset="-122"/>
              </a:rPr>
              <a:t>通力合作！</a:t>
            </a:r>
          </a:p>
          <a:p>
            <a:pPr algn="ctr">
              <a:lnSpc>
                <a:spcPct val="125000"/>
              </a:lnSpc>
            </a:pPr>
            <a:r>
              <a:rPr lang="zh-CN" altLang="en-US" sz="3600" b="1" dirty="0">
                <a:solidFill>
                  <a:srgbClr val="FF0000"/>
                </a:solidFill>
                <a:ea typeface="楷体_GB2312" pitchFamily="49" charset="-122"/>
              </a:rPr>
              <a:t>请各位专家评委批评指正！</a:t>
            </a:r>
          </a:p>
        </p:txBody>
      </p:sp>
      <p:sp>
        <p:nvSpPr>
          <p:cNvPr id="5" name="标题 1"/>
          <p:cNvSpPr txBox="1">
            <a:spLocks/>
          </p:cNvSpPr>
          <p:nvPr/>
        </p:nvSpPr>
        <p:spPr>
          <a:xfrm>
            <a:off x="3929058" y="500042"/>
            <a:ext cx="1382699" cy="357166"/>
          </a:xfrm>
          <a:prstGeom prst="rect">
            <a:avLst/>
          </a:prstGeom>
          <a:extLst/>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zh-CN" altLang="en-US" sz="2000" b="0" i="0" u="none" strike="noStrike" kern="1200" cap="none" spc="0" normalizeH="0" baseline="0" noProof="0" dirty="0" smtClean="0">
                <a:ln>
                  <a:noFill/>
                </a:ln>
                <a:solidFill>
                  <a:schemeClr val="tx1"/>
                </a:solidFill>
                <a:effectLst/>
                <a:uLnTx/>
                <a:uFillTx/>
                <a:latin typeface="Calibri" pitchFamily="34" charset="0"/>
                <a:ea typeface="黑体" pitchFamily="49" charset="-122"/>
                <a:cs typeface="+mn-cs"/>
              </a:rPr>
              <a:t>四、致谢</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1523</TotalTime>
  <Pages>0</Pages>
  <Words>6087</Words>
  <Characters>0</Characters>
  <Application>Microsoft Office PowerPoint</Application>
  <DocSecurity>0</DocSecurity>
  <PresentationFormat>全屏显示(4:3)</PresentationFormat>
  <Lines>0</Lines>
  <Paragraphs>996</Paragraphs>
  <Slides>93</Slides>
  <Notes>10</Notes>
  <HiddenSlides>0</HiddenSlides>
  <MMClips>0</MMClips>
  <ScaleCrop>false</ScaleCrop>
  <HeadingPairs>
    <vt:vector size="4" baseType="variant">
      <vt:variant>
        <vt:lpstr>主题</vt:lpstr>
      </vt:variant>
      <vt:variant>
        <vt:i4>1</vt:i4>
      </vt:variant>
      <vt:variant>
        <vt:lpstr>幻灯片标题</vt:lpstr>
      </vt:variant>
      <vt:variant>
        <vt:i4>93</vt:i4>
      </vt:variant>
    </vt:vector>
  </HeadingPairs>
  <TitlesOfParts>
    <vt:vector size="94" baseType="lpstr">
      <vt:lpstr>1_默认设计模板</vt:lpstr>
      <vt:lpstr>PowerPoint 演示文稿</vt:lpstr>
      <vt:lpstr>PowerPoint 演示文稿</vt:lpstr>
      <vt:lpstr>一、标准概述</vt:lpstr>
      <vt:lpstr>一、标准概述</vt:lpstr>
      <vt:lpstr>一、标准概述</vt:lpstr>
      <vt:lpstr>二、非充电模式检测项目                                          ——整车宽带电磁辐射骚扰</vt:lpstr>
      <vt:lpstr>二、非充电模式检测项目                                          ——整车宽带电磁辐射骚扰</vt:lpstr>
      <vt:lpstr>二、非充电模式检测项目                                          ——整车宽带电磁辐射骚扰</vt:lpstr>
      <vt:lpstr>二、非充电模式检测项目                                          ——整车窄带电磁辐射骚扰</vt:lpstr>
      <vt:lpstr>二、非充电模式检测项目                                          ——整车窄带电磁辐射骚扰</vt:lpstr>
      <vt:lpstr>二、非充电模式检测项目                                          ——整车窄带电磁辐射骚扰</vt:lpstr>
      <vt:lpstr>二、非充电模式检测项目                                          ——整车电磁辐射抗扰度</vt:lpstr>
      <vt:lpstr>二、非充电模式检测项目                                          ——整车电磁辐射抗扰度</vt:lpstr>
      <vt:lpstr>二、非充电模式检测项目                                          ——整车电磁辐射抗扰度</vt:lpstr>
      <vt:lpstr>二、非充电模式检测项目                                          ——零部件宽带电磁辐射骚扰</vt:lpstr>
      <vt:lpstr>二、非充电模式检测项目                                          ——零部件宽带电磁辐射骚扰</vt:lpstr>
      <vt:lpstr>二、非充电模式检测项目                                          ——零部件宽带电磁辐射骚扰</vt:lpstr>
      <vt:lpstr>二、非充电模式检测项目                                          ——零部件宽带电磁辐射骚扰</vt:lpstr>
      <vt:lpstr>二、非充电模式检测项目                                          ——零部件窄带电磁辐射骚扰</vt:lpstr>
      <vt:lpstr>二、非充电模式检测项目                                          ——零部件宽带电磁辐射骚扰</vt:lpstr>
      <vt:lpstr>二、非充电模式检测项目                                          ——零部件窄带电磁辐射骚扰</vt:lpstr>
      <vt:lpstr>二、非充电模式检测项目                                          ——零部件窄带电磁辐射骚扰</vt:lpstr>
      <vt:lpstr>二、非充电模式检测项目                                          ——零部件沿电源线传导的瞬态发射</vt:lpstr>
      <vt:lpstr>二、非充电模式检测项目                                          ——零部件沿电源线传导的瞬态发射</vt:lpstr>
      <vt:lpstr>二、非充电模式检测项目                                          ——零部件沿电源线传导的瞬态发射</vt:lpstr>
      <vt:lpstr>二、非充电模式检测项目                                          ——零部件电磁辐射抗扰度</vt:lpstr>
      <vt:lpstr>二、非充电模式检测项目                                          ——零部件电磁辐射抗扰度</vt:lpstr>
      <vt:lpstr>二、非充电模式检测项目                                          ——零部件电磁辐射抗扰度</vt:lpstr>
      <vt:lpstr>二、非充电模式检测项目                                          ——零部件沿电源线的瞬态传导抗扰度</vt:lpstr>
      <vt:lpstr>二、非充电模式检测项目                                          ——零部件沿电源线的瞬态传导抗扰度</vt:lpstr>
      <vt:lpstr>二、非充电模式检测项目                                          ——零部件沿电源线的瞬态传导抗扰度</vt:lpstr>
      <vt:lpstr>三、充电模式检测项目                                          ——整车宽带电磁辐射骚扰</vt:lpstr>
      <vt:lpstr>三、充电模式检测项目                                          ——整车宽带电磁辐射骚扰</vt:lpstr>
      <vt:lpstr>三、充电模式检测项目                                          ——整车宽带电磁辐射骚扰</vt:lpstr>
      <vt:lpstr>三、充电模式检测项目                                          ——整车宽带电磁辐射骚扰</vt:lpstr>
      <vt:lpstr>三、充电模式检测项目                                          ——整车谐波电流发射</vt:lpstr>
      <vt:lpstr>三、充电模式检测项目                                          ——整车谐波电流发射</vt:lpstr>
      <vt:lpstr>三、充电模式检测项目                                          ——整车谐波电流发射</vt:lpstr>
      <vt:lpstr>三、充电模式检测项目                                          ——整车谐波电流发射</vt:lpstr>
      <vt:lpstr>三、充电模式检测项目                                          ——整车电压变化、电压波动和闪烁</vt:lpstr>
      <vt:lpstr>三、充电模式检测项目                                          ——整车电压变化、电压波动和闪烁</vt:lpstr>
      <vt:lpstr>三、充电模式检测项目                                          ——整车电压变化、电压波动和闪烁</vt:lpstr>
      <vt:lpstr>三、充电模式检测项目                                          ——整车电压变化、电压波动和闪烁</vt:lpstr>
      <vt:lpstr>三、充电模式检测项目                                          ——整车AC/DC电源端口传导骚扰</vt:lpstr>
      <vt:lpstr>三、充电模式检测项目                                          ——整车AC/DC电源端口传导骚扰</vt:lpstr>
      <vt:lpstr>三、充电模式检测项目                                          ——整车AC/DC电源端口传导骚扰</vt:lpstr>
      <vt:lpstr>三、充电模式检测项目                                          ——整车AC/DC电源端口传导骚扰</vt:lpstr>
      <vt:lpstr>三、充电模式检测项目                                          ——整车电信/网络端口传导骚扰</vt:lpstr>
      <vt:lpstr>三、充电模式检测项目                                          ——整车电信/网络端口传导骚扰</vt:lpstr>
      <vt:lpstr>三、充电模式检测项目                                          ——整车电信/网络端口传导骚扰</vt:lpstr>
      <vt:lpstr>三、充电模式检测项目                                          ——整车电磁辐射抗扰度</vt:lpstr>
      <vt:lpstr>三、充电模式检测项目                                          ——整车电磁辐射抗扰度</vt:lpstr>
      <vt:lpstr>三、充电模式检测项目                                          ——整车电磁辐射抗扰度</vt:lpstr>
      <vt:lpstr>三、充电模式检测项目                                          ——整车电磁辐射抗扰度</vt:lpstr>
      <vt:lpstr>三、充电模式检测项目                                          ——整车电快速瞬变脉冲群抗扰度</vt:lpstr>
      <vt:lpstr>三、充电模式检测项目                                          ——整车电快速瞬变脉冲群抗扰度</vt:lpstr>
      <vt:lpstr>三、充电模式检测项目                                          ——整车电快速瞬变脉冲群抗扰度</vt:lpstr>
      <vt:lpstr>三、充电模式检测项目                                          ——整车电快速瞬变脉冲群抗扰度</vt:lpstr>
      <vt:lpstr>三、充电模式检测项目                                          ——整车浪涌抗扰度</vt:lpstr>
      <vt:lpstr>三、充电模式检测项目                                          ——整车浪涌抗扰度</vt:lpstr>
      <vt:lpstr>三、充电模式检测项目                                          ——整车浪涌抗扰度</vt:lpstr>
      <vt:lpstr>三、充电模式检测项目                                          ——整车浪涌抗扰度</vt:lpstr>
      <vt:lpstr>三、充电模式检测项目                                          ——零部件宽带电磁辐射骚扰</vt:lpstr>
      <vt:lpstr>三、充电模式检测项目                                          ——零部件宽带电磁辐射骚扰</vt:lpstr>
      <vt:lpstr>三、充电模式检测项目                                          ——零部件宽带电磁辐射骚扰</vt:lpstr>
      <vt:lpstr>三、充电模式检测项目                                          ——零部件谐波电流发射</vt:lpstr>
      <vt:lpstr>三、充电模式检测项目                                          ——零部件谐波电流发射</vt:lpstr>
      <vt:lpstr>三、充电模式检测项目                                          ——零部件谐波电流发射</vt:lpstr>
      <vt:lpstr>三、充电模式检测项目                                          ——零部件电压变化、电压波动和闪烁</vt:lpstr>
      <vt:lpstr>三、充电模式检测项目                                          ——零部件电压变化、电压波动和闪烁</vt:lpstr>
      <vt:lpstr>三、充电模式检测项目                                          ——零部件电压变化、电压波动和闪烁</vt:lpstr>
      <vt:lpstr>三、充电模式检测项目                                          ——零部件AC/DC电源端口传导骚扰</vt:lpstr>
      <vt:lpstr>三、充电模式检测项目                                          ——零部件AC/DC电源端口传导骚扰</vt:lpstr>
      <vt:lpstr>三、充电模式检测项目                                          ——零部件AC/DC电源端口传导骚扰</vt:lpstr>
      <vt:lpstr>三、充电模式检测项目                                          ——零部件电信/网络端口传导骚扰</vt:lpstr>
      <vt:lpstr>三、充电模式检测项目                                          ——零部件电信/网络端口传导骚扰</vt:lpstr>
      <vt:lpstr>三、充电模式检测项目                                          ——零部件电信/网络端口传导骚扰</vt:lpstr>
      <vt:lpstr>三、充电模式检测项目                                          ——零部件电快速瞬变脉冲群抗扰度</vt:lpstr>
      <vt:lpstr>三、充电模式检测项目                                          ——零部件电快速瞬变脉冲群抗扰度</vt:lpstr>
      <vt:lpstr>三、充电模式检测项目                                          ——零部件电快速瞬变脉冲群抗扰度</vt:lpstr>
      <vt:lpstr>三、充电模式检测项目                                          ——零部件浪涌抗扰度</vt:lpstr>
      <vt:lpstr>三、充电模式检测项目                                          ——零部件浪涌抗扰度</vt:lpstr>
      <vt:lpstr>三、充电模式检测项目                                          ——零部件浪涌抗扰度</vt:lpstr>
      <vt:lpstr>三、充电模式检测项目                                          ——零部件沿电源线传导的瞬态发射</vt:lpstr>
      <vt:lpstr>三、充电模式检测项目                                          ——零部件沿电源线传导的瞬态发射</vt:lpstr>
      <vt:lpstr>三、充电模式检测项目                                          ——零部件沿电源线传导的瞬态发射</vt:lpstr>
      <vt:lpstr>三、充电模式检测项目                                          ——零部件电磁辐射抗扰度</vt:lpstr>
      <vt:lpstr>三、充电模式检测项目                                          ——零部件电磁辐射抗扰度</vt:lpstr>
      <vt:lpstr>三、充电模式检测项目                                          ——零部件电磁辐射抗扰度</vt:lpstr>
      <vt:lpstr>三、充电模式检测项目                                          ——零部件沿电源线的瞬态传导抗扰度</vt:lpstr>
      <vt:lpstr>三、充电模式检测项目                                          ——零部件沿电源线的瞬态传导抗扰度</vt:lpstr>
      <vt:lpstr>三、充电模式检测项目                                          ——零部件沿电源线的瞬态传导抗扰度</vt:lpstr>
      <vt:lpstr>PowerPoint 演示文稿</vt:lpstr>
    </vt:vector>
  </TitlesOfParts>
  <Company>微软中国</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hxm</cp:lastModifiedBy>
  <cp:revision>292</cp:revision>
  <dcterms:created xsi:type="dcterms:W3CDTF">2013-04-10T08:02:07Z</dcterms:created>
  <dcterms:modified xsi:type="dcterms:W3CDTF">2015-08-31T08:25:38Z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2052-9.1.0.4688</vt:lpwstr>
  </property>
</Properties>
</file>